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20"/>
  </p:normalViewPr>
  <p:slideViewPr>
    <p:cSldViewPr snapToGrid="0">
      <p:cViewPr varScale="1">
        <p:scale>
          <a:sx n="102" d="100"/>
          <a:sy n="102" d="100"/>
        </p:scale>
        <p:origin x="95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C4BDDE-EE8D-3049-934B-471648F6C781}" type="datetimeFigureOut">
              <a:rPr lang="en-US" smtClean="0"/>
              <a:t>8/8/23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706A78-7E6B-9849-A2F9-D2A208726F42}" type="slidenum">
              <a:rPr lang="en-US" smtClean="0"/>
              <a:t>‹#›</a:t>
            </a:fld>
            <a:endParaRPr lang="en-US"/>
          </a:p>
        </p:txBody>
      </p:sp>
    </p:spTree>
    <p:extLst>
      <p:ext uri="{BB962C8B-B14F-4D97-AF65-F5344CB8AC3E}">
        <p14:creationId xmlns:p14="http://schemas.microsoft.com/office/powerpoint/2010/main" val="352236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9706A78-7E6B-9849-A2F9-D2A208726F42}" type="slidenum">
              <a:rPr lang="en-US" smtClean="0"/>
              <a:t>2</a:t>
            </a:fld>
            <a:endParaRPr lang="en-US"/>
          </a:p>
        </p:txBody>
      </p:sp>
    </p:spTree>
    <p:extLst>
      <p:ext uri="{BB962C8B-B14F-4D97-AF65-F5344CB8AC3E}">
        <p14:creationId xmlns:p14="http://schemas.microsoft.com/office/powerpoint/2010/main" val="2121130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a16="http://schemas.microsoft.com/office/drawing/2014/main"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5D880B4-5679-491C-963F-EC47B048C559}"/>
              </a:ext>
            </a:extLst>
          </p:cNvPr>
          <p:cNvSpPr>
            <a:spLocks noGrp="1"/>
          </p:cNvSpPr>
          <p:nvPr>
            <p:ph type="dt" sz="half" idx="10"/>
          </p:nvPr>
        </p:nvSpPr>
        <p:spPr/>
        <p:txBody>
          <a:bodyPr/>
          <a:lstStyle/>
          <a:p>
            <a:fld id="{7CF0BCE0-945C-4FDF-95A1-2149B1FF5B83}" type="datetimeFigureOut">
              <a:rPr lang="en-US" smtClean="0"/>
              <a:t>8/8/23</a:t>
            </a:fld>
            <a:endParaRPr lang="en-US"/>
          </a:p>
        </p:txBody>
      </p:sp>
      <p:sp>
        <p:nvSpPr>
          <p:cNvPr id="5" name="Footer Placeholder 4">
            <a:extLst>
              <a:ext uri="{FF2B5EF4-FFF2-40B4-BE49-F238E27FC236}">
                <a16:creationId xmlns:a16="http://schemas.microsoft.com/office/drawing/2014/main" id="{01865D6D-3F98-4BE8-A069-B9640990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0CD51D-8E06-4959-88C9-647415079FC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736175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a16="http://schemas.microsoft.com/office/drawing/2014/main"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a16="http://schemas.microsoft.com/office/drawing/2014/main"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a16="http://schemas.microsoft.com/office/drawing/2014/main"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8F1FF59-E1BE-4475-953B-5BF6FBC10C57}"/>
              </a:ext>
            </a:extLst>
          </p:cNvPr>
          <p:cNvSpPr>
            <a:spLocks noGrp="1"/>
          </p:cNvSpPr>
          <p:nvPr>
            <p:ph type="title"/>
          </p:nvPr>
        </p:nvSpPr>
        <p:spPr>
          <a:xfrm>
            <a:off x="540000" y="540000"/>
            <a:ext cx="11090273" cy="1800224"/>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8F1F045-44C5-4165-A640-4E4D33A59580}"/>
              </a:ext>
            </a:extLst>
          </p:cNvPr>
          <p:cNvSpPr>
            <a:spLocks noGrp="1"/>
          </p:cNvSpPr>
          <p:nvPr>
            <p:ph type="body" orient="vert" idx="1"/>
          </p:nvPr>
        </p:nvSpPr>
        <p:spPr>
          <a:xfrm>
            <a:off x="540000" y="2528887"/>
            <a:ext cx="11090276" cy="37798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17047A-D05B-44E9-A240-BDB881C4296A}"/>
              </a:ext>
            </a:extLst>
          </p:cNvPr>
          <p:cNvSpPr>
            <a:spLocks noGrp="1"/>
          </p:cNvSpPr>
          <p:nvPr>
            <p:ph type="dt" sz="half" idx="10"/>
          </p:nvPr>
        </p:nvSpPr>
        <p:spPr/>
        <p:txBody>
          <a:bodyPr/>
          <a:lstStyle/>
          <a:p>
            <a:fld id="{7CF0BCE0-945C-4FDF-95A1-2149B1FF5B83}" type="datetimeFigureOut">
              <a:rPr lang="en-US" smtClean="0"/>
              <a:t>8/8/23</a:t>
            </a:fld>
            <a:endParaRPr lang="en-US"/>
          </a:p>
        </p:txBody>
      </p:sp>
      <p:sp>
        <p:nvSpPr>
          <p:cNvPr id="5" name="Footer Placeholder 4">
            <a:extLst>
              <a:ext uri="{FF2B5EF4-FFF2-40B4-BE49-F238E27FC236}">
                <a16:creationId xmlns:a16="http://schemas.microsoft.com/office/drawing/2014/main" id="{7FDCB2E8-A68D-478D-A728-C9612848C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E4F1D-3280-4DB5-B2E0-DA7F10717EB4}"/>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292612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a16="http://schemas.microsoft.com/office/drawing/2014/main"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a16="http://schemas.microsoft.com/office/drawing/2014/main"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a16="http://schemas.microsoft.com/office/drawing/2014/main"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Vertical Title 1">
            <a:extLst>
              <a:ext uri="{FF2B5EF4-FFF2-40B4-BE49-F238E27FC236}">
                <a16:creationId xmlns:a16="http://schemas.microsoft.com/office/drawing/2014/main" id="{737FFCCA-9DBF-4E0A-BDC6-F7B8F39BD72F}"/>
              </a:ext>
            </a:extLst>
          </p:cNvPr>
          <p:cNvSpPr>
            <a:spLocks noGrp="1"/>
          </p:cNvSpPr>
          <p:nvPr>
            <p:ph type="title" orient="vert"/>
          </p:nvPr>
        </p:nvSpPr>
        <p:spPr>
          <a:xfrm>
            <a:off x="9012238" y="539999"/>
            <a:ext cx="2628900" cy="576872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511F1B23-21CD-4A3B-938B-5502019A13CD}"/>
              </a:ext>
            </a:extLst>
          </p:cNvPr>
          <p:cNvSpPr>
            <a:spLocks noGrp="1"/>
          </p:cNvSpPr>
          <p:nvPr>
            <p:ph type="body" orient="vert" idx="1"/>
          </p:nvPr>
        </p:nvSpPr>
        <p:spPr>
          <a:xfrm>
            <a:off x="550863" y="539999"/>
            <a:ext cx="8245475" cy="57687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99C884-5A98-4C01-BB89-098AC6966496}"/>
              </a:ext>
            </a:extLst>
          </p:cNvPr>
          <p:cNvSpPr>
            <a:spLocks noGrp="1"/>
          </p:cNvSpPr>
          <p:nvPr>
            <p:ph type="dt" sz="half" idx="10"/>
          </p:nvPr>
        </p:nvSpPr>
        <p:spPr/>
        <p:txBody>
          <a:bodyPr/>
          <a:lstStyle/>
          <a:p>
            <a:fld id="{7CF0BCE0-945C-4FDF-95A1-2149B1FF5B83}" type="datetimeFigureOut">
              <a:rPr lang="en-US" smtClean="0"/>
              <a:t>8/8/23</a:t>
            </a:fld>
            <a:endParaRPr lang="en-US"/>
          </a:p>
        </p:txBody>
      </p:sp>
      <p:sp>
        <p:nvSpPr>
          <p:cNvPr id="5" name="Footer Placeholder 4">
            <a:extLst>
              <a:ext uri="{FF2B5EF4-FFF2-40B4-BE49-F238E27FC236}">
                <a16:creationId xmlns:a16="http://schemas.microsoft.com/office/drawing/2014/main" id="{7DF54D22-9CD7-4FC6-9444-21948246C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AECC14-D66C-401A-A0C9-DFCA5533A5C7}"/>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929871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a16="http://schemas.microsoft.com/office/drawing/2014/main"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a16="http://schemas.microsoft.com/office/drawing/2014/main"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a16="http://schemas.microsoft.com/office/drawing/2014/main"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23" name="Group 22">
              <a:extLst>
                <a:ext uri="{FF2B5EF4-FFF2-40B4-BE49-F238E27FC236}">
                  <a16:creationId xmlns:a16="http://schemas.microsoft.com/office/drawing/2014/main"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a16="http://schemas.microsoft.com/office/drawing/2014/main"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a16="http://schemas.microsoft.com/office/drawing/2014/main"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C5D35498-B0C3-40BD-9407-6D0C0587E52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492F85E-0893-4D8C-816A-5193CC6DC9C0}"/>
              </a:ext>
            </a:extLst>
          </p:cNvPr>
          <p:cNvSpPr>
            <a:spLocks noGrp="1"/>
          </p:cNvSpPr>
          <p:nvPr>
            <p:ph idx="1"/>
          </p:nvPr>
        </p:nvSpPr>
        <p:spPr/>
        <p:txBody>
          <a:bodyPr/>
          <a:lstStyle>
            <a:lvl1pPr marL="270000">
              <a:defRPr/>
            </a:lvl1pPr>
            <a:lvl2pP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5D46A9C-9655-49F5-85B3-A8A37F4F5A8F}"/>
              </a:ext>
            </a:extLst>
          </p:cNvPr>
          <p:cNvSpPr>
            <a:spLocks noGrp="1"/>
          </p:cNvSpPr>
          <p:nvPr>
            <p:ph type="dt" sz="half" idx="10"/>
          </p:nvPr>
        </p:nvSpPr>
        <p:spPr/>
        <p:txBody>
          <a:bodyPr/>
          <a:lstStyle/>
          <a:p>
            <a:fld id="{7CF0BCE0-945C-4FDF-95A1-2149B1FF5B83}" type="datetimeFigureOut">
              <a:rPr lang="en-US" smtClean="0"/>
              <a:t>8/8/23</a:t>
            </a:fld>
            <a:endParaRPr lang="en-US"/>
          </a:p>
        </p:txBody>
      </p:sp>
      <p:sp>
        <p:nvSpPr>
          <p:cNvPr id="5" name="Footer Placeholder 4">
            <a:extLst>
              <a:ext uri="{FF2B5EF4-FFF2-40B4-BE49-F238E27FC236}">
                <a16:creationId xmlns:a16="http://schemas.microsoft.com/office/drawing/2014/main" id="{72EF896C-71D7-487F-A1B9-CBBE6DF4D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228E8-7B8A-4153-BEB2-BD5A69F2513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214842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a16="http://schemas.microsoft.com/office/drawing/2014/main"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5C6CBB-DABA-4F2E-8574-46747E15EA1A}"/>
              </a:ext>
            </a:extLst>
          </p:cNvPr>
          <p:cNvSpPr>
            <a:spLocks noGrp="1"/>
          </p:cNvSpPr>
          <p:nvPr>
            <p:ph type="dt" sz="half" idx="10"/>
          </p:nvPr>
        </p:nvSpPr>
        <p:spPr/>
        <p:txBody>
          <a:bodyPr/>
          <a:lstStyle/>
          <a:p>
            <a:fld id="{7CF0BCE0-945C-4FDF-95A1-2149B1FF5B83}" type="datetimeFigureOut">
              <a:rPr lang="en-US" smtClean="0"/>
              <a:t>8/8/23</a:t>
            </a:fld>
            <a:endParaRPr lang="en-US" dirty="0"/>
          </a:p>
        </p:txBody>
      </p:sp>
      <p:sp>
        <p:nvSpPr>
          <p:cNvPr id="5" name="Footer Placeholder 4">
            <a:extLst>
              <a:ext uri="{FF2B5EF4-FFF2-40B4-BE49-F238E27FC236}">
                <a16:creationId xmlns:a16="http://schemas.microsoft.com/office/drawing/2014/main" id="{8FAF86BC-9ECC-439C-BF2E-F0B7EF193B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C742552-C4C9-44EE-B7CB-5A652393BA20}"/>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306034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a16="http://schemas.microsoft.com/office/drawing/2014/main"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a16="http://schemas.microsoft.com/office/drawing/2014/main"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a16="http://schemas.microsoft.com/office/drawing/2014/main"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854412EC-56C0-4009-B2E3-D63F9EECB9D4}"/>
              </a:ext>
            </a:extLst>
          </p:cNvPr>
          <p:cNvSpPr>
            <a:spLocks noGrp="1"/>
          </p:cNvSpPr>
          <p:nvPr>
            <p:ph type="title"/>
          </p:nvPr>
        </p:nvSpPr>
        <p:spPr>
          <a:xfrm>
            <a:off x="540000" y="539999"/>
            <a:ext cx="11090275" cy="120960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B70C84F-F3B7-4BF4-A328-BCF5ADD32944}"/>
              </a:ext>
            </a:extLst>
          </p:cNvPr>
          <p:cNvSpPr>
            <a:spLocks noGrp="1"/>
          </p:cNvSpPr>
          <p:nvPr>
            <p:ph sz="half" idx="1"/>
          </p:nvPr>
        </p:nvSpPr>
        <p:spPr>
          <a:xfrm>
            <a:off x="54000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F919CD5-DBB4-4749-980D-B5B40ECB67B9}"/>
              </a:ext>
            </a:extLst>
          </p:cNvPr>
          <p:cNvSpPr>
            <a:spLocks noGrp="1"/>
          </p:cNvSpPr>
          <p:nvPr>
            <p:ph sz="half" idx="2"/>
          </p:nvPr>
        </p:nvSpPr>
        <p:spPr>
          <a:xfrm>
            <a:off x="620395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0BCFC378-6572-43DF-8344-59DE8122CD12}"/>
              </a:ext>
            </a:extLst>
          </p:cNvPr>
          <p:cNvSpPr>
            <a:spLocks noGrp="1"/>
          </p:cNvSpPr>
          <p:nvPr>
            <p:ph type="dt" sz="half" idx="10"/>
          </p:nvPr>
        </p:nvSpPr>
        <p:spPr/>
        <p:txBody>
          <a:bodyPr/>
          <a:lstStyle/>
          <a:p>
            <a:fld id="{7CF0BCE0-945C-4FDF-95A1-2149B1FF5B83}" type="datetimeFigureOut">
              <a:rPr lang="en-US" smtClean="0"/>
              <a:t>8/8/23</a:t>
            </a:fld>
            <a:endParaRPr lang="en-US"/>
          </a:p>
        </p:txBody>
      </p:sp>
      <p:sp>
        <p:nvSpPr>
          <p:cNvPr id="6" name="Footer Placeholder 5">
            <a:extLst>
              <a:ext uri="{FF2B5EF4-FFF2-40B4-BE49-F238E27FC236}">
                <a16:creationId xmlns:a16="http://schemas.microsoft.com/office/drawing/2014/main" id="{36967A14-246A-4DDF-865C-68F6E1690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674B6D-E110-478C-94B9-2F8199E586DC}"/>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5640736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a16="http://schemas.microsoft.com/office/drawing/2014/main"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a16="http://schemas.microsoft.com/office/drawing/2014/main"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a16="http://schemas.microsoft.com/office/drawing/2014/main"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a16="http://schemas.microsoft.com/office/drawing/2014/main"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a16="http://schemas.microsoft.com/office/drawing/2014/main"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a16="http://schemas.microsoft.com/office/drawing/2014/main"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a16="http://schemas.microsoft.com/office/drawing/2014/main"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0F41A6-112E-4305-A0BA-6E119A77AC10}"/>
              </a:ext>
            </a:extLst>
          </p:cNvPr>
          <p:cNvSpPr>
            <a:spLocks noGrp="1"/>
          </p:cNvSpPr>
          <p:nvPr>
            <p:ph sz="half" idx="2"/>
          </p:nvPr>
        </p:nvSpPr>
        <p:spPr>
          <a:xfrm>
            <a:off x="54000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18B9D-8B21-4249-A3AD-8FBE48F0F55B}"/>
              </a:ext>
            </a:extLst>
          </p:cNvPr>
          <p:cNvSpPr>
            <a:spLocks noGrp="1"/>
          </p:cNvSpPr>
          <p:nvPr>
            <p:ph sz="quarter" idx="4"/>
          </p:nvPr>
        </p:nvSpPr>
        <p:spPr>
          <a:xfrm>
            <a:off x="620395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5B60881-13B2-4064-84FB-6D071F36C433}"/>
              </a:ext>
            </a:extLst>
          </p:cNvPr>
          <p:cNvSpPr>
            <a:spLocks noGrp="1"/>
          </p:cNvSpPr>
          <p:nvPr>
            <p:ph type="dt" sz="half" idx="10"/>
          </p:nvPr>
        </p:nvSpPr>
        <p:spPr/>
        <p:txBody>
          <a:bodyPr/>
          <a:lstStyle/>
          <a:p>
            <a:fld id="{7CF0BCE0-945C-4FDF-95A1-2149B1FF5B83}" type="datetimeFigureOut">
              <a:rPr lang="en-US" smtClean="0"/>
              <a:t>8/8/23</a:t>
            </a:fld>
            <a:endParaRPr lang="en-US"/>
          </a:p>
        </p:txBody>
      </p:sp>
      <p:sp>
        <p:nvSpPr>
          <p:cNvPr id="8" name="Footer Placeholder 7">
            <a:extLst>
              <a:ext uri="{FF2B5EF4-FFF2-40B4-BE49-F238E27FC236}">
                <a16:creationId xmlns:a16="http://schemas.microsoft.com/office/drawing/2014/main" id="{249FCE5D-D5EF-485D-97FA-2614FF9642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F204FC-4F66-417C-8E4B-74772ED057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547645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a16="http://schemas.microsoft.com/office/drawing/2014/main"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a16="http://schemas.microsoft.com/office/drawing/2014/main"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a16="http://schemas.microsoft.com/office/drawing/2014/main"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F3ED3C6-DA43-4D1C-9056-407A4FB1C6AB}"/>
              </a:ext>
            </a:extLst>
          </p:cNvPr>
          <p:cNvSpPr>
            <a:spLocks noGrp="1"/>
          </p:cNvSpPr>
          <p:nvPr>
            <p:ph type="title"/>
          </p:nvPr>
        </p:nvSpPr>
        <p:spPr>
          <a:xfrm>
            <a:off x="550863" y="549276"/>
            <a:ext cx="11090275" cy="5759450"/>
          </a:xfrm>
        </p:spPr>
        <p:txBody>
          <a:bodyPr/>
          <a:lstStyle>
            <a:lvl1pPr>
              <a:defRPr sz="8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720CEB41-E921-45ED-951A-861E31E01336}"/>
              </a:ext>
            </a:extLst>
          </p:cNvPr>
          <p:cNvSpPr>
            <a:spLocks noGrp="1"/>
          </p:cNvSpPr>
          <p:nvPr>
            <p:ph type="dt" sz="half" idx="10"/>
          </p:nvPr>
        </p:nvSpPr>
        <p:spPr/>
        <p:txBody>
          <a:bodyPr/>
          <a:lstStyle/>
          <a:p>
            <a:fld id="{7CF0BCE0-945C-4FDF-95A1-2149B1FF5B83}" type="datetimeFigureOut">
              <a:rPr lang="en-US" smtClean="0"/>
              <a:t>8/8/23</a:t>
            </a:fld>
            <a:endParaRPr lang="en-US"/>
          </a:p>
        </p:txBody>
      </p:sp>
      <p:sp>
        <p:nvSpPr>
          <p:cNvPr id="4" name="Footer Placeholder 3">
            <a:extLst>
              <a:ext uri="{FF2B5EF4-FFF2-40B4-BE49-F238E27FC236}">
                <a16:creationId xmlns:a16="http://schemas.microsoft.com/office/drawing/2014/main" id="{8F6B422D-769C-4E63-8763-ABBB88500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38FB6F-2D68-40C0-B628-142011F34A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452026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a16="http://schemas.microsoft.com/office/drawing/2014/main"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a16="http://schemas.microsoft.com/office/drawing/2014/main"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a16="http://schemas.microsoft.com/office/drawing/2014/main"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9" name="Group 8">
              <a:extLst>
                <a:ext uri="{FF2B5EF4-FFF2-40B4-BE49-F238E27FC236}">
                  <a16:creationId xmlns:a16="http://schemas.microsoft.com/office/drawing/2014/main"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a16="http://schemas.microsoft.com/office/drawing/2014/main"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a16="http://schemas.microsoft.com/office/drawing/2014/main"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a16="http://schemas.microsoft.com/office/drawing/2014/main"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Date Placeholder 1">
            <a:extLst>
              <a:ext uri="{FF2B5EF4-FFF2-40B4-BE49-F238E27FC236}">
                <a16:creationId xmlns:a16="http://schemas.microsoft.com/office/drawing/2014/main" id="{7DD871A2-AE80-4408-AA95-DC60D132E9E3}"/>
              </a:ext>
            </a:extLst>
          </p:cNvPr>
          <p:cNvSpPr>
            <a:spLocks noGrp="1"/>
          </p:cNvSpPr>
          <p:nvPr>
            <p:ph type="dt" sz="half" idx="10"/>
          </p:nvPr>
        </p:nvSpPr>
        <p:spPr/>
        <p:txBody>
          <a:bodyPr/>
          <a:lstStyle/>
          <a:p>
            <a:fld id="{7CF0BCE0-945C-4FDF-95A1-2149B1FF5B83}" type="datetimeFigureOut">
              <a:rPr lang="en-US" smtClean="0"/>
              <a:t>8/8/23</a:t>
            </a:fld>
            <a:endParaRPr lang="en-US"/>
          </a:p>
        </p:txBody>
      </p:sp>
      <p:sp>
        <p:nvSpPr>
          <p:cNvPr id="3" name="Footer Placeholder 2">
            <a:extLst>
              <a:ext uri="{FF2B5EF4-FFF2-40B4-BE49-F238E27FC236}">
                <a16:creationId xmlns:a16="http://schemas.microsoft.com/office/drawing/2014/main" id="{DDD122A1-7B97-4979-B319-1CE0A4A497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209A76-7DCD-477A-A6BA-EEA63FF94082}"/>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151937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a16="http://schemas.microsoft.com/office/drawing/2014/main"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a16="http://schemas.microsoft.com/office/drawing/2014/main"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a16="http://schemas.microsoft.com/office/drawing/2014/main"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a16="http://schemas.microsoft.com/office/drawing/2014/main"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a16="http://schemas.microsoft.com/office/drawing/2014/main"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a16="http://schemas.microsoft.com/office/drawing/2014/main"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36875-AFB0-4905-8C9E-A72B4F59775E}"/>
              </a:ext>
            </a:extLst>
          </p:cNvPr>
          <p:cNvSpPr>
            <a:spLocks noGrp="1"/>
          </p:cNvSpPr>
          <p:nvPr>
            <p:ph type="dt" sz="half" idx="10"/>
          </p:nvPr>
        </p:nvSpPr>
        <p:spPr/>
        <p:txBody>
          <a:bodyPr/>
          <a:lstStyle/>
          <a:p>
            <a:fld id="{7CF0BCE0-945C-4FDF-95A1-2149B1FF5B83}" type="datetimeFigureOut">
              <a:rPr lang="en-US" smtClean="0"/>
              <a:t>8/8/23</a:t>
            </a:fld>
            <a:endParaRPr lang="en-US"/>
          </a:p>
        </p:txBody>
      </p:sp>
      <p:sp>
        <p:nvSpPr>
          <p:cNvPr id="6" name="Footer Placeholder 5">
            <a:extLst>
              <a:ext uri="{FF2B5EF4-FFF2-40B4-BE49-F238E27FC236}">
                <a16:creationId xmlns:a16="http://schemas.microsoft.com/office/drawing/2014/main" id="{25437ABF-7E70-4E45-A67B-C503BF182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8016CA-2983-47BF-BA09-2130A40C8763}"/>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844751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a16="http://schemas.microsoft.com/office/drawing/2014/main"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a16="http://schemas.microsoft.com/office/drawing/2014/main"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a16="http://schemas.microsoft.com/office/drawing/2014/main"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3A22E6-7E01-4547-8555-B2C197543921}"/>
              </a:ext>
            </a:extLst>
          </p:cNvPr>
          <p:cNvSpPr>
            <a:spLocks noGrp="1"/>
          </p:cNvSpPr>
          <p:nvPr>
            <p:ph type="dt" sz="half" idx="10"/>
          </p:nvPr>
        </p:nvSpPr>
        <p:spPr/>
        <p:txBody>
          <a:bodyPr/>
          <a:lstStyle/>
          <a:p>
            <a:fld id="{7CF0BCE0-945C-4FDF-95A1-2149B1FF5B83}" type="datetimeFigureOut">
              <a:rPr lang="en-US" smtClean="0"/>
              <a:t>8/8/23</a:t>
            </a:fld>
            <a:endParaRPr lang="en-US"/>
          </a:p>
        </p:txBody>
      </p:sp>
      <p:sp>
        <p:nvSpPr>
          <p:cNvPr id="6" name="Footer Placeholder 5">
            <a:extLst>
              <a:ext uri="{FF2B5EF4-FFF2-40B4-BE49-F238E27FC236}">
                <a16:creationId xmlns:a16="http://schemas.microsoft.com/office/drawing/2014/main" id="{A90F6BEC-98F3-43FE-BA9B-B046D8917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2FAF54-57F0-46F9-A1BA-B554E14017DF}"/>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4096501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749C77-AA3A-4DA0-9E20-32FCD2B8BD5F}"/>
              </a:ext>
            </a:extLst>
          </p:cNvPr>
          <p:cNvSpPr>
            <a:spLocks noGrp="1"/>
          </p:cNvSpPr>
          <p:nvPr>
            <p:ph type="title"/>
          </p:nvPr>
        </p:nvSpPr>
        <p:spPr>
          <a:xfrm>
            <a:off x="540000" y="540000"/>
            <a:ext cx="11101135" cy="18095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8DC81A-9B5E-4A92-AA7B-3D750F95F434}"/>
              </a:ext>
            </a:extLst>
          </p:cNvPr>
          <p:cNvSpPr>
            <a:spLocks noGrp="1"/>
          </p:cNvSpPr>
          <p:nvPr>
            <p:ph type="body" idx="1"/>
          </p:nvPr>
        </p:nvSpPr>
        <p:spPr>
          <a:xfrm>
            <a:off x="540000" y="2528887"/>
            <a:ext cx="11101136" cy="37798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604B8083-48FB-4D6A-B77A-262FE3E23D6C}"/>
              </a:ext>
            </a:extLst>
          </p:cNvPr>
          <p:cNvSpPr>
            <a:spLocks noGrp="1"/>
          </p:cNvSpPr>
          <p:nvPr>
            <p:ph type="ftr" sz="quarter" idx="3"/>
          </p:nvPr>
        </p:nvSpPr>
        <p:spPr>
          <a:xfrm>
            <a:off x="540000" y="6314400"/>
            <a:ext cx="7350795"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en-US" sz="1000" dirty="0"/>
          </a:p>
        </p:txBody>
      </p:sp>
      <p:sp>
        <p:nvSpPr>
          <p:cNvPr id="4" name="Date Placeholder 3">
            <a:extLst>
              <a:ext uri="{FF2B5EF4-FFF2-40B4-BE49-F238E27FC236}">
                <a16:creationId xmlns:a16="http://schemas.microsoft.com/office/drawing/2014/main" id="{41EDA5BD-F7C8-4883-81D1-EF1F6F00EF72}"/>
              </a:ext>
            </a:extLst>
          </p:cNvPr>
          <p:cNvSpPr>
            <a:spLocks noGrp="1"/>
          </p:cNvSpPr>
          <p:nvPr>
            <p:ph type="dt" sz="half" idx="2"/>
          </p:nvPr>
        </p:nvSpPr>
        <p:spPr>
          <a:xfrm>
            <a:off x="8075613" y="6314400"/>
            <a:ext cx="2623468" cy="365125"/>
          </a:xfrm>
          <a:prstGeom prst="rect">
            <a:avLst/>
          </a:prstGeom>
        </p:spPr>
        <p:txBody>
          <a:bodyPr vert="horz" lIns="91440" tIns="45720" rIns="91440" bIns="45720" rtlCol="0" anchor="ctr"/>
          <a:lstStyle>
            <a:lvl1pPr algn="r">
              <a:defRPr sz="1000" cap="none" spc="100" baseline="0">
                <a:solidFill>
                  <a:schemeClr val="tx1"/>
                </a:solidFill>
              </a:defRPr>
            </a:lvl1pPr>
          </a:lstStyle>
          <a:p>
            <a:pPr algn="r"/>
            <a:fld id="{7CF0BCE0-945C-4FDF-95A1-2149B1FF5B83}" type="datetimeFigureOut">
              <a:rPr lang="en-US" smtClean="0"/>
              <a:pPr algn="r"/>
              <a:t>8/8/23</a:t>
            </a:fld>
            <a:endParaRPr lang="en-US" dirty="0"/>
          </a:p>
        </p:txBody>
      </p:sp>
      <p:sp>
        <p:nvSpPr>
          <p:cNvPr id="6" name="Slide Number Placeholder 5">
            <a:extLst>
              <a:ext uri="{FF2B5EF4-FFF2-40B4-BE49-F238E27FC236}">
                <a16:creationId xmlns:a16="http://schemas.microsoft.com/office/drawing/2014/main" id="{AB48FEDB-2614-400B-9C19-0F4D448D98AB}"/>
              </a:ext>
            </a:extLst>
          </p:cNvPr>
          <p:cNvSpPr>
            <a:spLocks noGrp="1"/>
          </p:cNvSpPr>
          <p:nvPr>
            <p:ph type="sldNum" sz="quarter" idx="4"/>
          </p:nvPr>
        </p:nvSpPr>
        <p:spPr>
          <a:xfrm>
            <a:off x="10883899" y="6314400"/>
            <a:ext cx="757237" cy="365125"/>
          </a:xfrm>
          <a:prstGeom prst="rect">
            <a:avLst/>
          </a:prstGeom>
        </p:spPr>
        <p:txBody>
          <a:bodyPr vert="horz" lIns="91440" tIns="45720" rIns="91440" bIns="45720" rtlCol="0" anchor="ctr"/>
          <a:lstStyle>
            <a:lvl1pPr algn="r">
              <a:defRPr sz="1000" spc="100" baseline="0">
                <a:solidFill>
                  <a:schemeClr val="tx1"/>
                </a:solidFill>
              </a:defRPr>
            </a:lvl1pPr>
          </a:lstStyle>
          <a:p>
            <a:fld id="{4CD77608-3819-479B-BB98-C216BA724EFE}" type="slidenum">
              <a:rPr lang="en-US" smtClean="0"/>
              <a:pPr/>
              <a:t>‹#›</a:t>
            </a:fld>
            <a:endParaRPr lang="en-US" sz="1000" dirty="0"/>
          </a:p>
        </p:txBody>
      </p:sp>
    </p:spTree>
    <p:extLst>
      <p:ext uri="{BB962C8B-B14F-4D97-AF65-F5344CB8AC3E}">
        <p14:creationId xmlns:p14="http://schemas.microsoft.com/office/powerpoint/2010/main" val="1190555081"/>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hyperlink" Target="https://go.openathens.net/redirector/waldenu.edu?url=https://www.sciencedirect.com/science/article/pii/S000768131730160X" TargetMode="External"/><Relationship Id="rId5" Type="http://schemas.openxmlformats.org/officeDocument/2006/relationships/hyperlink" Target="https://search.proquest.com/docview/1650847035?accountid=14872" TargetMode="External"/><Relationship Id="rId4" Type="http://schemas.openxmlformats.org/officeDocument/2006/relationships/hyperlink" Target="https://www.wolterskluwer.com/en/expert-insights/importance-of-safe-patient-staffing-for-nurses-and-benefit-for-grads"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B9B5A19-3592-48E2-BC31-90E092BD6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E2548C40-4C00-4E91-BFA6-84B4D66225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12" name="Rectangle 11">
              <a:extLst>
                <a:ext uri="{FF2B5EF4-FFF2-40B4-BE49-F238E27FC236}">
                  <a16:creationId xmlns:a16="http://schemas.microsoft.com/office/drawing/2014/main" id="{B6EE6BCA-C84E-4BED-B084-F599F7EE689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24695526-4BAA-4EFE-91C1-1E446117C0C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0DF9B86-7987-40DC-85D6-479F5A2E87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A5465368-1AF5-43D6-BAD2-6BE8B04D94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20" name="Rectangle 19">
                <a:extLst>
                  <a:ext uri="{FF2B5EF4-FFF2-40B4-BE49-F238E27FC236}">
                    <a16:creationId xmlns:a16="http://schemas.microsoft.com/office/drawing/2014/main" id="{CEB28D27-BDED-4D8C-94FC-58E93235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7AC833D-449C-45F4-9851-216F3681F2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09528AAE-A1EB-446C-81BE-BA5E4490E4E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8" name="Rectangle 17">
                <a:extLst>
                  <a:ext uri="{FF2B5EF4-FFF2-40B4-BE49-F238E27FC236}">
                    <a16:creationId xmlns:a16="http://schemas.microsoft.com/office/drawing/2014/main" id="{9F7C0F2C-B581-402B-B4C4-6DFB713149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56A6B0D-707F-420B-BF4D-2CB60CCCA0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F8B7A59E-D61A-4BEB-A38A-1E8E5EBB83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Rectangle 22">
            <a:extLst>
              <a:ext uri="{FF2B5EF4-FFF2-40B4-BE49-F238E27FC236}">
                <a16:creationId xmlns:a16="http://schemas.microsoft.com/office/drawing/2014/main" id="{DD99E1B6-CBC4-4306-9DFC-847D6D135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2">
                  <a:alpha val="40000"/>
                </a:schemeClr>
              </a:gs>
              <a:gs pos="37000">
                <a:schemeClr val="bg2">
                  <a:alpha val="4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3" name="Subtitle 2">
            <a:extLst>
              <a:ext uri="{FF2B5EF4-FFF2-40B4-BE49-F238E27FC236}">
                <a16:creationId xmlns:a16="http://schemas.microsoft.com/office/drawing/2014/main" id="{9EC92D19-2C39-5A95-688D-A6EF4CC1182C}"/>
              </a:ext>
            </a:extLst>
          </p:cNvPr>
          <p:cNvSpPr>
            <a:spLocks noGrp="1"/>
          </p:cNvSpPr>
          <p:nvPr>
            <p:ph type="subTitle" idx="1"/>
          </p:nvPr>
        </p:nvSpPr>
        <p:spPr>
          <a:xfrm>
            <a:off x="670194" y="4483375"/>
            <a:ext cx="4500561" cy="1320249"/>
          </a:xfrm>
        </p:spPr>
        <p:txBody>
          <a:bodyPr>
            <a:normAutofit/>
          </a:bodyPr>
          <a:lstStyle/>
          <a:p>
            <a:r>
              <a:rPr lang="en-US" sz="1800" dirty="0">
                <a:latin typeface="Times New Roman" panose="02020603050405020304" pitchFamily="18" charset="0"/>
                <a:cs typeface="Times New Roman" panose="02020603050405020304" pitchFamily="18" charset="0"/>
              </a:rPr>
              <a:t>Plan to implement safe staffing </a:t>
            </a:r>
          </a:p>
        </p:txBody>
      </p:sp>
      <p:pic>
        <p:nvPicPr>
          <p:cNvPr id="4" name="Picture 3" descr="Cherry blossoms">
            <a:extLst>
              <a:ext uri="{FF2B5EF4-FFF2-40B4-BE49-F238E27FC236}">
                <a16:creationId xmlns:a16="http://schemas.microsoft.com/office/drawing/2014/main" id="{59DF2A80-1490-C997-17BB-ADFB01C1F089}"/>
              </a:ext>
            </a:extLst>
          </p:cNvPr>
          <p:cNvPicPr>
            <a:picLocks noChangeAspect="1"/>
          </p:cNvPicPr>
          <p:nvPr/>
        </p:nvPicPr>
        <p:blipFill rotWithShape="1">
          <a:blip r:embed="rId4"/>
          <a:srcRect l="6061" r="31212" b="-1"/>
          <a:stretch/>
        </p:blipFill>
        <p:spPr>
          <a:xfrm>
            <a:off x="5747424" y="10"/>
            <a:ext cx="6444576" cy="6857990"/>
          </a:xfrm>
          <a:prstGeom prst="rect">
            <a:avLst/>
          </a:prstGeom>
        </p:spPr>
      </p:pic>
      <p:sp>
        <p:nvSpPr>
          <p:cNvPr id="6" name="Title 5">
            <a:extLst>
              <a:ext uri="{FF2B5EF4-FFF2-40B4-BE49-F238E27FC236}">
                <a16:creationId xmlns:a16="http://schemas.microsoft.com/office/drawing/2014/main" id="{666AA6C2-BCC7-125B-D95A-78D74C0E674F}"/>
              </a:ext>
            </a:extLst>
          </p:cNvPr>
          <p:cNvSpPr>
            <a:spLocks noGrp="1"/>
          </p:cNvSpPr>
          <p:nvPr>
            <p:ph type="ctrTitle"/>
          </p:nvPr>
        </p:nvSpPr>
        <p:spPr/>
        <p:txBody>
          <a:bodyPr>
            <a:normAutofit fontScale="90000"/>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Interprofessional organizational and System leadership</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NRSE-6053C</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Professor: Jane E O’Rourke</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Walden university</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err="1">
                <a:effectLst/>
                <a:latin typeface="Calibri" panose="020F0502020204030204" pitchFamily="34" charset="0"/>
                <a:ea typeface="Calibri" panose="020F0502020204030204" pitchFamily="34" charset="0"/>
                <a:cs typeface="Times New Roman" panose="02020603050405020304" pitchFamily="18" charset="0"/>
              </a:rPr>
              <a:t>Ritu</a:t>
            </a:r>
            <a:r>
              <a:rPr lang="en-US" sz="1800" dirty="0">
                <a:effectLst/>
                <a:latin typeface="Calibri" panose="020F0502020204030204" pitchFamily="34" charset="0"/>
                <a:ea typeface="Calibri" panose="020F0502020204030204" pitchFamily="34" charset="0"/>
                <a:cs typeface="Times New Roman" panose="02020603050405020304" pitchFamily="18" charset="0"/>
              </a:rPr>
              <a:t> Adhikari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r>
              <a:rPr lang="en-US" sz="1800" dirty="0">
                <a:effectLst/>
                <a:latin typeface="Calibri" panose="020F0502020204030204" pitchFamily="34" charset="0"/>
                <a:ea typeface="Calibri" panose="020F0502020204030204" pitchFamily="34" charset="0"/>
                <a:cs typeface="Times New Roman" panose="02020603050405020304" pitchFamily="18" charset="0"/>
              </a:rPr>
              <a:t>Date: 8/8/2023</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22" name="Audio 21">
            <a:hlinkClick r:id="" action="ppaction://media"/>
            <a:extLst>
              <a:ext uri="{FF2B5EF4-FFF2-40B4-BE49-F238E27FC236}">
                <a16:creationId xmlns:a16="http://schemas.microsoft.com/office/drawing/2014/main" id="{661C8047-0F51-7ACE-6117-AA38D3213A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51473855"/>
      </p:ext>
    </p:extLst>
  </p:cSld>
  <p:clrMapOvr>
    <a:masterClrMapping/>
  </p:clrMapOvr>
  <mc:AlternateContent xmlns:mc="http://schemas.openxmlformats.org/markup-compatibility/2006">
    <mc:Choice xmlns:p14="http://schemas.microsoft.com/office/powerpoint/2010/main" Requires="p14">
      <p:transition spd="slow" p14:dur="2000" advTm="19671"/>
    </mc:Choice>
    <mc:Fallback>
      <p:transition spd="slow" advTm="19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B840E-E8C6-499B-A4BE-360A95F364DB}"/>
              </a:ext>
            </a:extLst>
          </p:cNvPr>
          <p:cNvSpPr>
            <a:spLocks noGrp="1"/>
          </p:cNvSpPr>
          <p:nvPr>
            <p:ph type="title"/>
          </p:nvPr>
        </p:nvSpPr>
        <p:spPr>
          <a:xfrm>
            <a:off x="540000" y="150312"/>
            <a:ext cx="11101136" cy="951979"/>
          </a:xfrm>
        </p:spPr>
        <p:txBody>
          <a:bodyPr>
            <a:normAutofit/>
          </a:bodyPr>
          <a:lstStyle/>
          <a:p>
            <a:r>
              <a:rPr lang="en-US" sz="2000" dirty="0">
                <a:solidFill>
                  <a:srgbClr val="FFFF00"/>
                </a:solidFill>
                <a:effectLst/>
                <a:latin typeface="Times New Roman" panose="02020603050405020304" pitchFamily="18" charset="0"/>
                <a:ea typeface="Times New Roman" panose="02020603050405020304" pitchFamily="18" charset="0"/>
              </a:rPr>
              <a:t>References:</a:t>
            </a:r>
            <a:br>
              <a:rPr lang="en-US" sz="2000" dirty="0">
                <a:solidFill>
                  <a:srgbClr val="FFFF00"/>
                </a:solidFill>
                <a:effectLst/>
                <a:latin typeface="Times New Roman" panose="02020603050405020304" pitchFamily="18" charset="0"/>
                <a:ea typeface="Times New Roman" panose="02020603050405020304" pitchFamily="18" charset="0"/>
              </a:rPr>
            </a:br>
            <a:endParaRPr lang="en-US" sz="2000" dirty="0">
              <a:solidFill>
                <a:srgbClr val="FFFF00"/>
              </a:solidFill>
            </a:endParaRPr>
          </a:p>
        </p:txBody>
      </p:sp>
      <p:sp>
        <p:nvSpPr>
          <p:cNvPr id="3" name="Content Placeholder 2">
            <a:extLst>
              <a:ext uri="{FF2B5EF4-FFF2-40B4-BE49-F238E27FC236}">
                <a16:creationId xmlns:a16="http://schemas.microsoft.com/office/drawing/2014/main" id="{FEF2E86B-9192-5C0B-D577-FE05646E79E4}"/>
              </a:ext>
            </a:extLst>
          </p:cNvPr>
          <p:cNvSpPr>
            <a:spLocks noGrp="1"/>
          </p:cNvSpPr>
          <p:nvPr>
            <p:ph idx="1"/>
          </p:nvPr>
        </p:nvSpPr>
        <p:spPr>
          <a:xfrm>
            <a:off x="540000" y="1102291"/>
            <a:ext cx="11101136" cy="5206434"/>
          </a:xfrm>
        </p:spPr>
        <p:txBody>
          <a:bodyPr>
            <a:normAutofit fontScale="25000" lnSpcReduction="20000"/>
          </a:bodyPr>
          <a:lstStyle/>
          <a:p>
            <a:pPr marL="0" marR="0" indent="0">
              <a:lnSpc>
                <a:spcPct val="200000"/>
              </a:lnSpc>
              <a:buNone/>
            </a:pPr>
            <a:r>
              <a:rPr lang="en-US" sz="6400" dirty="0">
                <a:solidFill>
                  <a:srgbClr val="00B050"/>
                </a:solidFill>
                <a:effectLst/>
                <a:latin typeface="Times New Roman" panose="02020603050405020304" pitchFamily="18" charset="0"/>
                <a:ea typeface="Times New Roman" panose="02020603050405020304" pitchFamily="18" charset="0"/>
              </a:rPr>
              <a:t>Diana Ramos. December 14. (n.d.). </a:t>
            </a:r>
            <a:r>
              <a:rPr lang="en-US" sz="6400" i="1" dirty="0">
                <a:solidFill>
                  <a:srgbClr val="00B050"/>
                </a:solidFill>
                <a:effectLst/>
                <a:latin typeface="Times New Roman" panose="02020603050405020304" pitchFamily="18" charset="0"/>
                <a:ea typeface="Times New Roman" panose="02020603050405020304" pitchFamily="18" charset="0"/>
              </a:rPr>
              <a:t>8 elements of an effective change management process</a:t>
            </a:r>
            <a:r>
              <a:rPr lang="en-US" sz="6400" dirty="0">
                <a:solidFill>
                  <a:srgbClr val="00B050"/>
                </a:solidFill>
                <a:effectLst/>
                <a:latin typeface="Times New Roman" panose="02020603050405020304" pitchFamily="18" charset="0"/>
                <a:ea typeface="Times New Roman" panose="02020603050405020304" pitchFamily="18" charset="0"/>
              </a:rPr>
              <a:t>. Smartsheet. https://</a:t>
            </a:r>
            <a:r>
              <a:rPr lang="en-US" sz="6400" dirty="0" err="1">
                <a:solidFill>
                  <a:srgbClr val="00B050"/>
                </a:solidFill>
                <a:effectLst/>
                <a:latin typeface="Times New Roman" panose="02020603050405020304" pitchFamily="18" charset="0"/>
                <a:ea typeface="Times New Roman" panose="02020603050405020304" pitchFamily="18" charset="0"/>
              </a:rPr>
              <a:t>www.smartsheet.com</a:t>
            </a:r>
            <a:r>
              <a:rPr lang="en-US" sz="6400" dirty="0">
                <a:solidFill>
                  <a:srgbClr val="00B050"/>
                </a:solidFill>
                <a:effectLst/>
                <a:latin typeface="Times New Roman" panose="02020603050405020304" pitchFamily="18" charset="0"/>
                <a:ea typeface="Times New Roman" panose="02020603050405020304" pitchFamily="18" charset="0"/>
              </a:rPr>
              <a:t>/8-elements-effective-change-management-process </a:t>
            </a:r>
          </a:p>
          <a:p>
            <a:pPr marL="0" marR="0" indent="0">
              <a:lnSpc>
                <a:spcPct val="200000"/>
              </a:lnSpc>
              <a:spcBef>
                <a:spcPts val="0"/>
              </a:spcBef>
              <a:spcAft>
                <a:spcPts val="0"/>
              </a:spcAft>
              <a:buNone/>
            </a:pPr>
            <a:r>
              <a:rPr lang="en-US" sz="6400" dirty="0">
                <a:solidFill>
                  <a:srgbClr val="00B050"/>
                </a:solidFill>
                <a:effectLst/>
                <a:latin typeface="Times New Roman" panose="02020603050405020304" pitchFamily="18" charset="0"/>
                <a:ea typeface="Times New Roman" panose="02020603050405020304" pitchFamily="18" charset="0"/>
              </a:rPr>
              <a:t> </a:t>
            </a:r>
          </a:p>
          <a:p>
            <a:pPr marL="0" marR="0" indent="0">
              <a:lnSpc>
                <a:spcPct val="200000"/>
              </a:lnSpc>
              <a:buNone/>
            </a:pPr>
            <a:r>
              <a:rPr lang="en-US" sz="6400" dirty="0">
                <a:solidFill>
                  <a:srgbClr val="00B050"/>
                </a:solidFill>
                <a:effectLst/>
                <a:latin typeface="Times New Roman" panose="02020603050405020304" pitchFamily="18" charset="0"/>
                <a:ea typeface="Times New Roman" panose="02020603050405020304" pitchFamily="18" charset="0"/>
              </a:rPr>
              <a:t>Eaton, D. (2020, September 18). </a:t>
            </a:r>
            <a:r>
              <a:rPr lang="en-US" sz="6400" i="1" dirty="0">
                <a:solidFill>
                  <a:srgbClr val="00B050"/>
                </a:solidFill>
                <a:effectLst/>
                <a:latin typeface="Times New Roman" panose="02020603050405020304" pitchFamily="18" charset="0"/>
                <a:ea typeface="Times New Roman" panose="02020603050405020304" pitchFamily="18" charset="0"/>
              </a:rPr>
              <a:t>The importance of safe patient staffing for nurses and the benefit for grads</a:t>
            </a:r>
            <a:r>
              <a:rPr lang="en-US" sz="6400" dirty="0">
                <a:solidFill>
                  <a:srgbClr val="00B050"/>
                </a:solidFill>
                <a:effectLst/>
                <a:latin typeface="Times New Roman" panose="02020603050405020304" pitchFamily="18" charset="0"/>
                <a:ea typeface="Times New Roman" panose="02020603050405020304" pitchFamily="18" charset="0"/>
              </a:rPr>
              <a:t>. Back to top. </a:t>
            </a:r>
          </a:p>
          <a:p>
            <a:pPr marL="0" marR="0" indent="0">
              <a:lnSpc>
                <a:spcPct val="200000"/>
              </a:lnSpc>
              <a:buNone/>
            </a:pPr>
            <a:r>
              <a:rPr lang="en-US" sz="6400" u="sng" dirty="0">
                <a:solidFill>
                  <a:srgbClr val="00B050"/>
                </a:solidFill>
                <a:effectLst/>
                <a:latin typeface="Times New Roman" panose="02020603050405020304" pitchFamily="18" charset="0"/>
                <a:ea typeface="Times New Roman" panose="02020603050405020304" pitchFamily="18" charset="0"/>
                <a:hlinkClick r:id="rId4">
                  <a:extLst>
                    <a:ext uri="{A12FA001-AC4F-418D-AE19-62706E023703}">
                      <ahyp:hlinkClr xmlns:ahyp="http://schemas.microsoft.com/office/drawing/2018/hyperlinkcolor" val="tx"/>
                    </a:ext>
                  </a:extLst>
                </a:hlinkClick>
              </a:rPr>
              <a:t>https://www.wolterskluwer.com/en/expert-insights/importance-of-safe-patient-staffing-for-nurses-and-benefit-for-grads</a:t>
            </a:r>
            <a:r>
              <a:rPr lang="en-US" sz="6400" dirty="0">
                <a:solidFill>
                  <a:srgbClr val="00B050"/>
                </a:solidFill>
                <a:effectLst/>
                <a:latin typeface="Times New Roman" panose="02020603050405020304" pitchFamily="18" charset="0"/>
                <a:ea typeface="Times New Roman" panose="02020603050405020304" pitchFamily="18" charset="0"/>
              </a:rPr>
              <a:t> </a:t>
            </a:r>
          </a:p>
          <a:p>
            <a:pPr marL="0" marR="0" indent="0">
              <a:lnSpc>
                <a:spcPct val="200000"/>
              </a:lnSpc>
              <a:buNone/>
            </a:pPr>
            <a:r>
              <a:rPr lang="en-US" sz="6400" dirty="0">
                <a:solidFill>
                  <a:srgbClr val="00B050"/>
                </a:solidFill>
                <a:effectLst/>
                <a:latin typeface="Times New Roman" panose="02020603050405020304" pitchFamily="18" charset="0"/>
                <a:ea typeface="Times New Roman" panose="02020603050405020304" pitchFamily="18" charset="0"/>
              </a:rPr>
              <a:t> </a:t>
            </a:r>
          </a:p>
          <a:p>
            <a:pPr marL="0" marR="0" indent="0">
              <a:lnSpc>
                <a:spcPct val="200000"/>
              </a:lnSpc>
              <a:buNone/>
            </a:pPr>
            <a:r>
              <a:rPr lang="en-US" sz="6400" dirty="0">
                <a:solidFill>
                  <a:srgbClr val="00B050"/>
                </a:solidFill>
                <a:effectLst/>
                <a:latin typeface="Times New Roman" panose="02020603050405020304" pitchFamily="18" charset="0"/>
                <a:ea typeface="Times New Roman" panose="02020603050405020304" pitchFamily="18" charset="0"/>
              </a:rPr>
              <a:t>Pollack, J., &amp; Pollack, R. (2015). </a:t>
            </a:r>
            <a:r>
              <a:rPr lang="en-US" sz="6400" u="sng" dirty="0">
                <a:solidFill>
                  <a:srgbClr val="00B050"/>
                </a:solidFill>
                <a:effectLst/>
                <a:latin typeface="Times New Roman" panose="02020603050405020304" pitchFamily="18" charset="0"/>
                <a:ea typeface="Times New Roman" panose="02020603050405020304" pitchFamily="18" charset="0"/>
                <a:hlinkClick r:id="rId5">
                  <a:extLst>
                    <a:ext uri="{A12FA001-AC4F-418D-AE19-62706E023703}">
                      <ahyp:hlinkClr xmlns:ahyp="http://schemas.microsoft.com/office/drawing/2018/hyperlinkcolor" val="tx"/>
                    </a:ext>
                  </a:extLst>
                </a:hlinkClick>
              </a:rPr>
              <a:t>Using Kotter’s eight stage process to manage an organizational change program: Presentation and practiceLinks to an external site.</a:t>
            </a:r>
            <a:r>
              <a:rPr lang="en-US" sz="6400" dirty="0">
                <a:solidFill>
                  <a:srgbClr val="00B050"/>
                </a:solidFill>
                <a:effectLst/>
                <a:latin typeface="Times New Roman" panose="02020603050405020304" pitchFamily="18" charset="0"/>
                <a:ea typeface="Times New Roman" panose="02020603050405020304" pitchFamily="18" charset="0"/>
              </a:rPr>
              <a:t>. </a:t>
            </a:r>
            <a:r>
              <a:rPr lang="en-US" sz="6400" i="1" dirty="0">
                <a:solidFill>
                  <a:srgbClr val="00B050"/>
                </a:solidFill>
                <a:effectLst/>
                <a:latin typeface="Times New Roman" panose="02020603050405020304" pitchFamily="18" charset="0"/>
                <a:ea typeface="Times New Roman" panose="02020603050405020304" pitchFamily="18" charset="0"/>
              </a:rPr>
              <a:t>Systemic Practice and Action Research, 28</a:t>
            </a:r>
            <a:r>
              <a:rPr lang="en-US" sz="6400" dirty="0">
                <a:solidFill>
                  <a:srgbClr val="00B050"/>
                </a:solidFill>
                <a:effectLst/>
                <a:latin typeface="Times New Roman" panose="02020603050405020304" pitchFamily="18" charset="0"/>
                <a:ea typeface="Times New Roman" panose="02020603050405020304" pitchFamily="18" charset="0"/>
              </a:rPr>
              <a:t>(1), 51-66.</a:t>
            </a:r>
          </a:p>
          <a:p>
            <a:pPr marL="0" marR="0" indent="0">
              <a:lnSpc>
                <a:spcPct val="200000"/>
              </a:lnSpc>
              <a:buNone/>
            </a:pPr>
            <a:r>
              <a:rPr lang="en-US" sz="6400" dirty="0">
                <a:solidFill>
                  <a:srgbClr val="00B050"/>
                </a:solidFill>
                <a:effectLst/>
                <a:latin typeface="Times New Roman" panose="02020603050405020304" pitchFamily="18" charset="0"/>
                <a:ea typeface="Times New Roman" panose="02020603050405020304" pitchFamily="18" charset="0"/>
              </a:rPr>
              <a:t> </a:t>
            </a:r>
          </a:p>
          <a:p>
            <a:pPr marL="0" marR="0" indent="0">
              <a:lnSpc>
                <a:spcPct val="200000"/>
              </a:lnSpc>
              <a:buNone/>
            </a:pPr>
            <a:r>
              <a:rPr lang="en-US" sz="6400" dirty="0" err="1">
                <a:solidFill>
                  <a:srgbClr val="00B050"/>
                </a:solidFill>
                <a:effectLst/>
                <a:latin typeface="Times New Roman" panose="02020603050405020304" pitchFamily="18" charset="0"/>
                <a:ea typeface="Times New Roman" panose="02020603050405020304" pitchFamily="18" charset="0"/>
              </a:rPr>
              <a:t>Seijts</a:t>
            </a:r>
            <a:r>
              <a:rPr lang="en-US" sz="6400" dirty="0">
                <a:solidFill>
                  <a:srgbClr val="00B050"/>
                </a:solidFill>
                <a:effectLst/>
                <a:latin typeface="Times New Roman" panose="02020603050405020304" pitchFamily="18" charset="0"/>
                <a:ea typeface="Times New Roman" panose="02020603050405020304" pitchFamily="18" charset="0"/>
              </a:rPr>
              <a:t>, G. H., &amp; </a:t>
            </a:r>
            <a:r>
              <a:rPr lang="en-US" sz="6400" dirty="0" err="1">
                <a:solidFill>
                  <a:srgbClr val="00B050"/>
                </a:solidFill>
                <a:effectLst/>
                <a:latin typeface="Times New Roman" panose="02020603050405020304" pitchFamily="18" charset="0"/>
                <a:ea typeface="Times New Roman" panose="02020603050405020304" pitchFamily="18" charset="0"/>
              </a:rPr>
              <a:t>Gandz</a:t>
            </a:r>
            <a:r>
              <a:rPr lang="en-US" sz="6400" dirty="0">
                <a:solidFill>
                  <a:srgbClr val="00B050"/>
                </a:solidFill>
                <a:effectLst/>
                <a:latin typeface="Times New Roman" panose="02020603050405020304" pitchFamily="18" charset="0"/>
                <a:ea typeface="Times New Roman" panose="02020603050405020304" pitchFamily="18" charset="0"/>
              </a:rPr>
              <a:t>, J. (2016). </a:t>
            </a:r>
            <a:r>
              <a:rPr lang="en-US" sz="6400" u="sng" dirty="0">
                <a:solidFill>
                  <a:srgbClr val="579074"/>
                </a:solidFill>
                <a:effectLst/>
                <a:latin typeface="Times New Roman" panose="02020603050405020304" pitchFamily="18" charset="0"/>
                <a:ea typeface="Times New Roman" panose="02020603050405020304" pitchFamily="18" charset="0"/>
                <a:hlinkClick r:id="rId6">
                  <a:extLst>
                    <a:ext uri="{A12FA001-AC4F-418D-AE19-62706E023703}">
                      <ahyp:hlinkClr xmlns:ahyp="http://schemas.microsoft.com/office/drawing/2018/hyperlinkcolor" val="tx"/>
                    </a:ext>
                  </a:extLst>
                </a:hlinkClick>
              </a:rPr>
              <a:t>Transformational change and leader character</a:t>
            </a:r>
            <a:r>
              <a:rPr lang="en-US" sz="6400" u="none" strike="noStrike" dirty="0">
                <a:solidFill>
                  <a:srgbClr val="00B050"/>
                </a:solidFill>
                <a:effectLst/>
                <a:latin typeface="Times New Roman" panose="02020603050405020304" pitchFamily="18" charset="0"/>
                <a:ea typeface="Times New Roman" panose="02020603050405020304" pitchFamily="18" charset="0"/>
                <a:hlinkClick r:id="rId6">
                  <a:extLst>
                    <a:ext uri="{A12FA001-AC4F-418D-AE19-62706E023703}">
                      <ahyp:hlinkClr xmlns:ahyp="http://schemas.microsoft.com/office/drawing/2018/hyperlinkcolor" val="tx"/>
                    </a:ext>
                  </a:extLst>
                </a:hlinkClick>
              </a:rPr>
              <a:t>Links to an external site.</a:t>
            </a:r>
            <a:r>
              <a:rPr lang="en-US" sz="6400" dirty="0">
                <a:solidFill>
                  <a:srgbClr val="00B050"/>
                </a:solidFill>
                <a:effectLst/>
                <a:latin typeface="Times New Roman" panose="02020603050405020304" pitchFamily="18" charset="0"/>
                <a:ea typeface="Times New Roman" panose="02020603050405020304" pitchFamily="18" charset="0"/>
              </a:rPr>
              <a:t>. </a:t>
            </a:r>
            <a:r>
              <a:rPr lang="en-US" sz="6400" i="1" dirty="0">
                <a:solidFill>
                  <a:srgbClr val="00B050"/>
                </a:solidFill>
                <a:effectLst/>
                <a:latin typeface="Times New Roman" panose="02020603050405020304" pitchFamily="18" charset="0"/>
                <a:ea typeface="Times New Roman" panose="02020603050405020304" pitchFamily="18" charset="0"/>
              </a:rPr>
              <a:t>Business Horizons, 61</a:t>
            </a:r>
            <a:r>
              <a:rPr lang="en-US" sz="6400" dirty="0">
                <a:solidFill>
                  <a:srgbClr val="00B050"/>
                </a:solidFill>
                <a:effectLst/>
                <a:latin typeface="Times New Roman" panose="02020603050405020304" pitchFamily="18" charset="0"/>
                <a:ea typeface="Times New Roman" panose="02020603050405020304" pitchFamily="18" charset="0"/>
              </a:rPr>
              <a:t>(2), 239-249.</a:t>
            </a:r>
          </a:p>
          <a:p>
            <a:pPr marL="0" marR="0" indent="0">
              <a:lnSpc>
                <a:spcPct val="200000"/>
              </a:lnSpc>
              <a:spcBef>
                <a:spcPts val="0"/>
              </a:spcBef>
              <a:spcAft>
                <a:spcPts val="0"/>
              </a:spcAft>
              <a:buNone/>
            </a:pPr>
            <a:r>
              <a:rPr lang="en-US" sz="6400" dirty="0">
                <a:solidFill>
                  <a:srgbClr val="00B050"/>
                </a:solidFill>
                <a:effectLst/>
                <a:latin typeface="Times New Roman" panose="02020603050405020304" pitchFamily="18" charset="0"/>
                <a:ea typeface="Times New Roman" panose="02020603050405020304" pitchFamily="18" charset="0"/>
              </a:rPr>
              <a:t> </a:t>
            </a:r>
          </a:p>
          <a:p>
            <a:endParaRPr lang="en-US" dirty="0"/>
          </a:p>
        </p:txBody>
      </p:sp>
      <p:pic>
        <p:nvPicPr>
          <p:cNvPr id="4" name="Audio 3">
            <a:hlinkClick r:id="" action="ppaction://media"/>
            <a:extLst>
              <a:ext uri="{FF2B5EF4-FFF2-40B4-BE49-F238E27FC236}">
                <a16:creationId xmlns:a16="http://schemas.microsoft.com/office/drawing/2014/main" id="{66782914-4AE1-2733-01E1-0BAED2DB8DE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29083109"/>
      </p:ext>
    </p:extLst>
  </p:cSld>
  <p:clrMapOvr>
    <a:masterClrMapping/>
  </p:clrMapOvr>
  <mc:AlternateContent xmlns:mc="http://schemas.openxmlformats.org/markup-compatibility/2006">
    <mc:Choice xmlns:p14="http://schemas.microsoft.com/office/powerpoint/2010/main" Requires="p14">
      <p:transition spd="slow" p14:dur="2000" advTm="14303"/>
    </mc:Choice>
    <mc:Fallback>
      <p:transition spd="slow" advTm="143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A70EE-9E3D-4BEE-27CD-39EFE903C0F8}"/>
              </a:ext>
            </a:extLst>
          </p:cNvPr>
          <p:cNvSpPr>
            <a:spLocks noGrp="1"/>
          </p:cNvSpPr>
          <p:nvPr>
            <p:ph type="title"/>
          </p:nvPr>
        </p:nvSpPr>
        <p:spPr>
          <a:xfrm>
            <a:off x="540000" y="540000"/>
            <a:ext cx="11101135" cy="1138488"/>
          </a:xfrm>
        </p:spPr>
        <p:txBody>
          <a:bodyPr>
            <a:normAutofit fontScale="90000"/>
          </a:bodyPr>
          <a:lstStyle/>
          <a:p>
            <a:r>
              <a:rPr lang="en-US" sz="4000" dirty="0">
                <a:solidFill>
                  <a:srgbClr val="92D050"/>
                </a:solidFill>
                <a:effectLst/>
                <a:latin typeface="Times New Roman" panose="02020603050405020304" pitchFamily="18" charset="0"/>
                <a:ea typeface="Times New Roman" panose="02020603050405020304" pitchFamily="18" charset="0"/>
              </a:rPr>
              <a:t>Issue/ Proposed change</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16F0DD17-864A-3575-12A1-2EB3C09D1ADB}"/>
              </a:ext>
            </a:extLst>
          </p:cNvPr>
          <p:cNvSpPr>
            <a:spLocks noGrp="1"/>
          </p:cNvSpPr>
          <p:nvPr>
            <p:ph idx="1"/>
          </p:nvPr>
        </p:nvSpPr>
        <p:spPr>
          <a:xfrm>
            <a:off x="540000" y="1916483"/>
            <a:ext cx="11101136" cy="4392242"/>
          </a:xfrm>
        </p:spPr>
        <p:txBody>
          <a:bodyPr/>
          <a:lstStyle/>
          <a:p>
            <a:pPr marL="0" indent="0">
              <a:buNone/>
            </a:pPr>
            <a:r>
              <a:rPr lang="en-US" sz="2000" dirty="0">
                <a:effectLst/>
                <a:latin typeface="Times New Roman" panose="02020603050405020304" pitchFamily="18" charset="0"/>
                <a:ea typeface="Times New Roman" panose="02020603050405020304" pitchFamily="18" charset="0"/>
              </a:rPr>
              <a:t>The change is to create a safe Nurse to patient ratio in my organization which was one of the factors responsible for decreasing Clark Healthy workplace inventory Scores. We scored less in high levels of employee satisfaction, engagement, and morale, and the organization attracts and retains the best and the brightest. The main reason behind getting low scores in those two domains is an unsafe nurse-to-patient ratio. Nurses are forced to manage heavy workloads. The work environment is very unsafe causing nursing burnout and forcing them to leave the organization and sometimes the profession too. Therefore the issue that need a change in my organization is unsafe Nurse to patient ratio.</a:t>
            </a:r>
          </a:p>
          <a:p>
            <a:pPr marL="0" indent="0">
              <a:buNone/>
            </a:pPr>
            <a:endParaRPr lang="en-US" dirty="0"/>
          </a:p>
        </p:txBody>
      </p:sp>
      <p:pic>
        <p:nvPicPr>
          <p:cNvPr id="5" name="Audio 4">
            <a:hlinkClick r:id="" action="ppaction://media"/>
            <a:extLst>
              <a:ext uri="{FF2B5EF4-FFF2-40B4-BE49-F238E27FC236}">
                <a16:creationId xmlns:a16="http://schemas.microsoft.com/office/drawing/2014/main" id="{80999FF6-53E1-9A23-DA79-CDC2A952AC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89907518"/>
      </p:ext>
    </p:extLst>
  </p:cSld>
  <p:clrMapOvr>
    <a:masterClrMapping/>
  </p:clrMapOvr>
  <mc:AlternateContent xmlns:mc="http://schemas.openxmlformats.org/markup-compatibility/2006">
    <mc:Choice xmlns:p14="http://schemas.microsoft.com/office/powerpoint/2010/main" Requires="p14">
      <p:transition spd="slow" p14:dur="2000" advTm="94214"/>
    </mc:Choice>
    <mc:Fallback>
      <p:transition spd="slow" advTm="942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22C64-8E21-1C9E-2F9E-D1AF3EE36A2C}"/>
              </a:ext>
            </a:extLst>
          </p:cNvPr>
          <p:cNvSpPr>
            <a:spLocks noGrp="1"/>
          </p:cNvSpPr>
          <p:nvPr>
            <p:ph type="title"/>
          </p:nvPr>
        </p:nvSpPr>
        <p:spPr/>
        <p:txBody>
          <a:bodyPr/>
          <a:lstStyle/>
          <a:p>
            <a:r>
              <a:rPr lang="en-US" sz="2400" dirty="0">
                <a:solidFill>
                  <a:srgbClr val="92D050"/>
                </a:solidFill>
                <a:effectLst/>
                <a:latin typeface="Times New Roman" panose="02020603050405020304" pitchFamily="18" charset="0"/>
                <a:ea typeface="Times New Roman" panose="02020603050405020304" pitchFamily="18" charset="0"/>
                <a:cs typeface="Times New Roman" panose="02020603050405020304" pitchFamily="18" charset="0"/>
              </a:rPr>
              <a:t>Description of the change </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890033A2-F366-BF2C-D765-2435340FD7A0}"/>
              </a:ext>
            </a:extLst>
          </p:cNvPr>
          <p:cNvSpPr>
            <a:spLocks noGrp="1"/>
          </p:cNvSpPr>
          <p:nvPr>
            <p:ph idx="1"/>
          </p:nvPr>
        </p:nvSpPr>
        <p:spPr>
          <a:xfrm>
            <a:off x="540000" y="1991639"/>
            <a:ext cx="11101136" cy="4317086"/>
          </a:xfrm>
        </p:spPr>
        <p:txBody>
          <a:bodyPr/>
          <a:lstStyle/>
          <a:p>
            <a:pPr marL="0" indent="0">
              <a:buNone/>
            </a:pPr>
            <a:r>
              <a:rPr lang="en-US" sz="2000" dirty="0">
                <a:effectLst/>
                <a:latin typeface="Times New Roman" panose="02020603050405020304" pitchFamily="18" charset="0"/>
                <a:ea typeface="Times New Roman" panose="02020603050405020304" pitchFamily="18" charset="0"/>
              </a:rPr>
              <a:t>Currently, we don’t have a fixed Nurse to patient ratio. I work in a critical care unit and when I was hired 4 years back, I was told that the ratio is 1:1 and 1:2 depending on the patient's condition but after the pandemic, it is not like that anymore. The ratio depends on the availability of Nursing staff in the entire hospital, we rarely have a 1:1 ratio even though a patient is critically ill requiring 1:1 monitoring, Nurses are taking 3 Patients in ICU leaving them physically and mentally exhausted. There is no quality of care, patient safety is a question mark, and Nursing licenses in risk. Nurses are leaving bedside jobs because of chronic short staffing and being asked to do more with little staff. </a:t>
            </a:r>
          </a:p>
          <a:p>
            <a:endParaRPr lang="en-US" dirty="0"/>
          </a:p>
        </p:txBody>
      </p:sp>
      <p:pic>
        <p:nvPicPr>
          <p:cNvPr id="5" name="Audio 4">
            <a:hlinkClick r:id="" action="ppaction://media"/>
            <a:extLst>
              <a:ext uri="{FF2B5EF4-FFF2-40B4-BE49-F238E27FC236}">
                <a16:creationId xmlns:a16="http://schemas.microsoft.com/office/drawing/2014/main" id="{9483777C-C9C3-7432-3E28-1B9D1BF01B0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46930449"/>
      </p:ext>
    </p:extLst>
  </p:cSld>
  <p:clrMapOvr>
    <a:masterClrMapping/>
  </p:clrMapOvr>
  <mc:AlternateContent xmlns:mc="http://schemas.openxmlformats.org/markup-compatibility/2006">
    <mc:Choice xmlns:p14="http://schemas.microsoft.com/office/powerpoint/2010/main" Requires="p14">
      <p:transition spd="slow" p14:dur="2000" advTm="53417"/>
    </mc:Choice>
    <mc:Fallback>
      <p:transition spd="slow" advTm="534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1F277-90E8-4F4E-0116-1508C9A67E57}"/>
              </a:ext>
            </a:extLst>
          </p:cNvPr>
          <p:cNvSpPr>
            <a:spLocks noGrp="1"/>
          </p:cNvSpPr>
          <p:nvPr>
            <p:ph type="title"/>
          </p:nvPr>
        </p:nvSpPr>
        <p:spPr/>
        <p:txBody>
          <a:bodyPr/>
          <a:lstStyle/>
          <a:p>
            <a:r>
              <a:rPr lang="en-US" sz="2400" dirty="0">
                <a:solidFill>
                  <a:srgbClr val="92D050"/>
                </a:solidFill>
                <a:effectLst/>
                <a:latin typeface="Times New Roman" panose="02020603050405020304" pitchFamily="18" charset="0"/>
                <a:ea typeface="Times New Roman" panose="02020603050405020304" pitchFamily="18" charset="0"/>
              </a:rPr>
              <a:t>Justification of the change</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E047EF33-04BB-E3C0-5C03-C9A7AC130A92}"/>
              </a:ext>
            </a:extLst>
          </p:cNvPr>
          <p:cNvSpPr>
            <a:spLocks noGrp="1"/>
          </p:cNvSpPr>
          <p:nvPr>
            <p:ph idx="1"/>
          </p:nvPr>
        </p:nvSpPr>
        <p:spPr>
          <a:xfrm>
            <a:off x="540000" y="1640911"/>
            <a:ext cx="11101136" cy="4667814"/>
          </a:xfrm>
        </p:spPr>
        <p:txBody>
          <a:bodyPr/>
          <a:lstStyle/>
          <a:p>
            <a:pPr marL="0" indent="0">
              <a:buNone/>
            </a:pPr>
            <a:r>
              <a:rPr lang="en-US" sz="2000" dirty="0">
                <a:effectLst/>
                <a:latin typeface="Times New Roman" panose="02020603050405020304" pitchFamily="18" charset="0"/>
                <a:ea typeface="Times New Roman" panose="02020603050405020304" pitchFamily="18" charset="0"/>
              </a:rPr>
              <a:t>A lower or safe Nurse to patient ratio has been associated with a low rate of hospital mortality rates, cardiac arrests, hospital-acquired pneumonia, pressure injuries, and falls. Patient death increased between 4% and 6% in the first five days due to short staffing. (Eaton, 2020) Creating a safe Nurse to patient ratio increases the quality of patient care decreasing morbidity rates, safe staffing will lower Nursing turnover rates, and Nurses feel less overworked creating patient satisfaction and leading to nursing retention. Nurse burnout due to unsafe staffing will be resolved. The mental and physical demands of daily tasks can be distributed by taking appropriate breaks and seeking out support for additional staff if needed. </a:t>
            </a:r>
          </a:p>
          <a:p>
            <a:endParaRPr lang="en-US" dirty="0"/>
          </a:p>
        </p:txBody>
      </p:sp>
      <p:pic>
        <p:nvPicPr>
          <p:cNvPr id="4" name="Audio 3">
            <a:hlinkClick r:id="" action="ppaction://media"/>
            <a:extLst>
              <a:ext uri="{FF2B5EF4-FFF2-40B4-BE49-F238E27FC236}">
                <a16:creationId xmlns:a16="http://schemas.microsoft.com/office/drawing/2014/main" id="{B32F237E-F795-E621-E08F-D7B58154C7E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00970507"/>
      </p:ext>
    </p:extLst>
  </p:cSld>
  <p:clrMapOvr>
    <a:masterClrMapping/>
  </p:clrMapOvr>
  <mc:AlternateContent xmlns:mc="http://schemas.openxmlformats.org/markup-compatibility/2006">
    <mc:Choice xmlns:p14="http://schemas.microsoft.com/office/powerpoint/2010/main" Requires="p14">
      <p:transition spd="slow" p14:dur="2000" advTm="76260"/>
    </mc:Choice>
    <mc:Fallback>
      <p:transition spd="slow" advTm="762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A7076-80A3-5DEF-1D0F-F4B926F6A29A}"/>
              </a:ext>
            </a:extLst>
          </p:cNvPr>
          <p:cNvSpPr>
            <a:spLocks noGrp="1"/>
          </p:cNvSpPr>
          <p:nvPr>
            <p:ph type="title"/>
          </p:nvPr>
        </p:nvSpPr>
        <p:spPr/>
        <p:txBody>
          <a:bodyPr/>
          <a:lstStyle/>
          <a:p>
            <a:r>
              <a:rPr lang="en-US" sz="2400" dirty="0">
                <a:solidFill>
                  <a:srgbClr val="92D050"/>
                </a:solidFill>
                <a:effectLst/>
                <a:latin typeface="Times New Roman" panose="02020603050405020304" pitchFamily="18" charset="0"/>
                <a:ea typeface="Times New Roman" panose="02020603050405020304" pitchFamily="18" charset="0"/>
              </a:rPr>
              <a:t>Type and scope of the proposed change</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043F1A50-0340-2DDE-6022-86C749AC27CA}"/>
              </a:ext>
            </a:extLst>
          </p:cNvPr>
          <p:cNvSpPr>
            <a:spLocks noGrp="1"/>
          </p:cNvSpPr>
          <p:nvPr>
            <p:ph idx="1"/>
          </p:nvPr>
        </p:nvSpPr>
        <p:spPr>
          <a:xfrm>
            <a:off x="540000" y="1615858"/>
            <a:ext cx="11101136" cy="4692867"/>
          </a:xfrm>
        </p:spPr>
        <p:txBody>
          <a:bodyPr>
            <a:normAutofit fontScale="70000" lnSpcReduction="20000"/>
          </a:bodyPr>
          <a:lstStyle/>
          <a:p>
            <a:pPr marL="0" marR="0" indent="0">
              <a:lnSpc>
                <a:spcPct val="200000"/>
              </a:lnSpc>
              <a:spcBef>
                <a:spcPts val="0"/>
              </a:spcBef>
              <a:spcAft>
                <a:spcPts val="0"/>
              </a:spcAft>
              <a:buNone/>
            </a:pPr>
            <a:r>
              <a:rPr lang="en-US" sz="2400" dirty="0">
                <a:effectLst/>
                <a:latin typeface="Times New Roman" panose="02020603050405020304" pitchFamily="18" charset="0"/>
                <a:ea typeface="Times New Roman" panose="02020603050405020304" pitchFamily="18" charset="0"/>
              </a:rPr>
              <a:t>The type of change would be cyclic and reflective because it focuses on interventions rather than observation. (pollack et al., 2015). We have already observed what happened due to low staffing or unsafe staffing. In this method, the researcher engages in any organization and creates knowledge about the process. This method can be beneficial to my organization's issue because the need to bring outcomes for the organization is more important and this method focuses on the need. According to Kolter stages to process and organizational change firstly we need to establish a Sense of urgency. It can also be a development change because of the need to make changes in nurse to staffing ratio. There is a need to mandate a safe nurse-to-patient ratio. </a:t>
            </a:r>
          </a:p>
          <a:p>
            <a:pPr marL="0" marR="0" indent="0">
              <a:lnSpc>
                <a:spcPct val="200000"/>
              </a:lnSpc>
              <a:spcBef>
                <a:spcPts val="0"/>
              </a:spcBef>
              <a:spcAft>
                <a:spcPts val="0"/>
              </a:spcAft>
              <a:buNone/>
            </a:pPr>
            <a:r>
              <a:rPr lang="en-US" sz="2400" dirty="0">
                <a:effectLst/>
                <a:latin typeface="Times New Roman" panose="02020603050405020304" pitchFamily="18" charset="0"/>
                <a:ea typeface="Times New Roman" panose="02020603050405020304" pitchFamily="18" charset="0"/>
              </a:rPr>
              <a:t> </a:t>
            </a:r>
          </a:p>
          <a:p>
            <a:pPr marL="0" marR="0" indent="0">
              <a:lnSpc>
                <a:spcPct val="200000"/>
              </a:lnSpc>
              <a:spcBef>
                <a:spcPts val="0"/>
              </a:spcBef>
              <a:spcAft>
                <a:spcPts val="0"/>
              </a:spcAft>
              <a:buNone/>
            </a:pPr>
            <a:r>
              <a:rPr lang="en-US" sz="1800" dirty="0">
                <a:effectLst/>
                <a:latin typeface="Times New Roman" panose="02020603050405020304" pitchFamily="18" charset="0"/>
                <a:ea typeface="Times New Roman" panose="02020603050405020304" pitchFamily="18" charset="0"/>
              </a:rPr>
              <a:t> </a:t>
            </a:r>
          </a:p>
          <a:p>
            <a:endParaRPr lang="en-US" dirty="0"/>
          </a:p>
        </p:txBody>
      </p:sp>
      <p:pic>
        <p:nvPicPr>
          <p:cNvPr id="4" name="Audio 3">
            <a:hlinkClick r:id="" action="ppaction://media"/>
            <a:extLst>
              <a:ext uri="{FF2B5EF4-FFF2-40B4-BE49-F238E27FC236}">
                <a16:creationId xmlns:a16="http://schemas.microsoft.com/office/drawing/2014/main" id="{7750D094-31F1-D331-4CA3-3FB4E0E6CDF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70393516"/>
      </p:ext>
    </p:extLst>
  </p:cSld>
  <p:clrMapOvr>
    <a:masterClrMapping/>
  </p:clrMapOvr>
  <mc:AlternateContent xmlns:mc="http://schemas.openxmlformats.org/markup-compatibility/2006">
    <mc:Choice xmlns:p14="http://schemas.microsoft.com/office/powerpoint/2010/main" Requires="p14">
      <p:transition spd="slow" p14:dur="2000" advTm="49617"/>
    </mc:Choice>
    <mc:Fallback>
      <p:transition spd="slow" advTm="496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E429E-1989-0FA7-AF32-5801D8C23199}"/>
              </a:ext>
            </a:extLst>
          </p:cNvPr>
          <p:cNvSpPr>
            <a:spLocks noGrp="1"/>
          </p:cNvSpPr>
          <p:nvPr>
            <p:ph type="title"/>
          </p:nvPr>
        </p:nvSpPr>
        <p:spPr/>
        <p:txBody>
          <a:bodyPr/>
          <a:lstStyle/>
          <a:p>
            <a:r>
              <a:rPr lang="en-US" sz="2400" dirty="0">
                <a:solidFill>
                  <a:srgbClr val="92D050"/>
                </a:solidFill>
                <a:effectLst/>
                <a:latin typeface="Times New Roman" panose="02020603050405020304" pitchFamily="18" charset="0"/>
                <a:ea typeface="Times New Roman" panose="02020603050405020304" pitchFamily="18" charset="0"/>
              </a:rPr>
              <a:t>Stakeholders impacted by the change</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A421AD8D-22EE-406D-606C-1FF7495F51A9}"/>
              </a:ext>
            </a:extLst>
          </p:cNvPr>
          <p:cNvSpPr>
            <a:spLocks noGrp="1"/>
          </p:cNvSpPr>
          <p:nvPr>
            <p:ph idx="1"/>
          </p:nvPr>
        </p:nvSpPr>
        <p:spPr>
          <a:xfrm>
            <a:off x="438411" y="1640911"/>
            <a:ext cx="11202725" cy="4667814"/>
          </a:xfrm>
        </p:spPr>
        <p:txBody>
          <a:bodyPr/>
          <a:lstStyle/>
          <a:p>
            <a:r>
              <a:rPr lang="en-US" sz="2000" dirty="0">
                <a:effectLst/>
                <a:latin typeface="Times New Roman" panose="02020603050405020304" pitchFamily="18" charset="0"/>
                <a:ea typeface="Times New Roman" panose="02020603050405020304" pitchFamily="18" charset="0"/>
              </a:rPr>
              <a:t>Stakeholders are nurses, nurse managers, higher nurse managers, finance managers, project managers, and human resource managers. The team will have different roles and functions to make it successful. They might have to invest more in recruiting more nurses in the beginning but later it will benefit in terms of finance as it will prevent lawsuits and unnecessary expenses that might arise due to low staffing. Nurses and patients will be impacted in a positive way once </a:t>
            </a:r>
            <a:r>
              <a:rPr lang="en-US" sz="2000" dirty="0">
                <a:latin typeface="Times New Roman" panose="02020603050405020304" pitchFamily="18" charset="0"/>
                <a:ea typeface="Times New Roman" panose="02020603050405020304" pitchFamily="18" charset="0"/>
              </a:rPr>
              <a:t>the change is made because they are the ones who are mostly affected by the issue. </a:t>
            </a:r>
            <a:endParaRPr lang="en-US" sz="2000" dirty="0">
              <a:effectLst/>
              <a:latin typeface="Times New Roman" panose="02020603050405020304" pitchFamily="18" charset="0"/>
              <a:ea typeface="Times New Roman" panose="02020603050405020304" pitchFamily="18" charset="0"/>
            </a:endParaRPr>
          </a:p>
          <a:p>
            <a:endParaRPr lang="en-US" dirty="0"/>
          </a:p>
        </p:txBody>
      </p:sp>
      <p:pic>
        <p:nvPicPr>
          <p:cNvPr id="4" name="Audio 3">
            <a:hlinkClick r:id="" action="ppaction://media"/>
            <a:extLst>
              <a:ext uri="{FF2B5EF4-FFF2-40B4-BE49-F238E27FC236}">
                <a16:creationId xmlns:a16="http://schemas.microsoft.com/office/drawing/2014/main" id="{D6F71C3E-9738-5E2C-BE9A-993AEDA200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86913558"/>
      </p:ext>
    </p:extLst>
  </p:cSld>
  <p:clrMapOvr>
    <a:masterClrMapping/>
  </p:clrMapOvr>
  <mc:AlternateContent xmlns:mc="http://schemas.openxmlformats.org/markup-compatibility/2006">
    <mc:Choice xmlns:p14="http://schemas.microsoft.com/office/powerpoint/2010/main" Requires="p14">
      <p:transition spd="slow" p14:dur="2000" advTm="65015"/>
    </mc:Choice>
    <mc:Fallback>
      <p:transition spd="slow" advTm="65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AFDBD-A62D-07A6-52DC-AC9CC9E96AE1}"/>
              </a:ext>
            </a:extLst>
          </p:cNvPr>
          <p:cNvSpPr>
            <a:spLocks noGrp="1"/>
          </p:cNvSpPr>
          <p:nvPr>
            <p:ph type="title"/>
          </p:nvPr>
        </p:nvSpPr>
        <p:spPr>
          <a:xfrm>
            <a:off x="388306" y="87683"/>
            <a:ext cx="11252829" cy="638828"/>
          </a:xfrm>
        </p:spPr>
        <p:txBody>
          <a:bodyPr>
            <a:normAutofit fontScale="90000"/>
          </a:bodyPr>
          <a:lstStyle/>
          <a:p>
            <a:br>
              <a:rPr lang="en-US" sz="2400" dirty="0">
                <a:solidFill>
                  <a:srgbClr val="92D050"/>
                </a:solidFill>
                <a:effectLst/>
                <a:latin typeface="Times New Roman" panose="02020603050405020304" pitchFamily="18" charset="0"/>
                <a:ea typeface="Times New Roman" panose="02020603050405020304" pitchFamily="18" charset="0"/>
              </a:rPr>
            </a:br>
            <a:r>
              <a:rPr lang="en-US" sz="2400" dirty="0">
                <a:solidFill>
                  <a:srgbClr val="92D050"/>
                </a:solidFill>
                <a:effectLst/>
                <a:latin typeface="Times New Roman" panose="02020603050405020304" pitchFamily="18" charset="0"/>
                <a:ea typeface="Times New Roman" panose="02020603050405020304" pitchFamily="18" charset="0"/>
              </a:rPr>
              <a:t>Identification of the change management team</a:t>
            </a:r>
            <a:br>
              <a:rPr lang="en-US" sz="2400" dirty="0">
                <a:solidFill>
                  <a:srgbClr val="92D050"/>
                </a:solidFill>
                <a:effectLst/>
                <a:latin typeface="Times New Roman" panose="02020603050405020304" pitchFamily="18" charset="0"/>
                <a:ea typeface="Times New Roman" panose="02020603050405020304" pitchFamily="18" charset="0"/>
              </a:rPr>
            </a:br>
            <a:endParaRPr lang="en-US" sz="2400" dirty="0">
              <a:solidFill>
                <a:srgbClr val="92D050"/>
              </a:solidFill>
            </a:endParaRPr>
          </a:p>
        </p:txBody>
      </p:sp>
      <p:sp>
        <p:nvSpPr>
          <p:cNvPr id="3" name="Content Placeholder 2">
            <a:extLst>
              <a:ext uri="{FF2B5EF4-FFF2-40B4-BE49-F238E27FC236}">
                <a16:creationId xmlns:a16="http://schemas.microsoft.com/office/drawing/2014/main" id="{3DDA30EB-5217-51EC-B822-27B760CEA3B6}"/>
              </a:ext>
            </a:extLst>
          </p:cNvPr>
          <p:cNvSpPr>
            <a:spLocks noGrp="1"/>
          </p:cNvSpPr>
          <p:nvPr>
            <p:ph idx="1"/>
          </p:nvPr>
        </p:nvSpPr>
        <p:spPr>
          <a:xfrm>
            <a:off x="388307" y="794467"/>
            <a:ext cx="11127568" cy="5975849"/>
          </a:xfrm>
        </p:spPr>
        <p:txBody>
          <a:bodyPr>
            <a:normAutofit fontScale="40000" lnSpcReduction="20000"/>
          </a:bodyPr>
          <a:lstStyle/>
          <a:p>
            <a:pPr marL="0" marR="0" indent="0">
              <a:lnSpc>
                <a:spcPct val="200000"/>
              </a:lnSpc>
              <a:spcBef>
                <a:spcPts val="0"/>
              </a:spcBef>
              <a:spcAft>
                <a:spcPts val="0"/>
              </a:spcAft>
              <a:buNone/>
            </a:pPr>
            <a:endParaRPr lang="en-US" sz="3400" dirty="0">
              <a:effectLst/>
              <a:latin typeface="Times New Roman" panose="02020603050405020304" pitchFamily="18" charset="0"/>
              <a:ea typeface="Times New Roman" panose="02020603050405020304" pitchFamily="18" charset="0"/>
            </a:endParaRPr>
          </a:p>
          <a:p>
            <a:pPr marL="0" marR="0" indent="0">
              <a:lnSpc>
                <a:spcPct val="200000"/>
              </a:lnSpc>
              <a:spcBef>
                <a:spcPts val="0"/>
              </a:spcBef>
              <a:spcAft>
                <a:spcPts val="0"/>
              </a:spcAft>
              <a:buNone/>
            </a:pPr>
            <a:r>
              <a:rPr lang="en-US" sz="3400" dirty="0">
                <a:effectLst/>
                <a:latin typeface="Times New Roman" panose="02020603050405020304" pitchFamily="18" charset="0"/>
                <a:ea typeface="Times New Roman" panose="02020603050405020304" pitchFamily="18" charset="0"/>
              </a:rPr>
              <a:t>Firstly a leader should be selected, the leader who has the desire to succeed, who can tackle problems with a sense of urgency, and who has the drive to approach any challenges that come on the way with energy and passion. A leader who can make timely manner sound decision, who appreciates excellence, who always do the right thing even though it is not popular, who treats everyone equally, who is always calm and composed, who holds ethical standards, critical thinker.  (</a:t>
            </a:r>
            <a:r>
              <a:rPr lang="en-US" sz="3400" dirty="0" err="1">
                <a:effectLst/>
                <a:latin typeface="Times New Roman" panose="02020603050405020304" pitchFamily="18" charset="0"/>
                <a:ea typeface="Times New Roman" panose="02020603050405020304" pitchFamily="18" charset="0"/>
              </a:rPr>
              <a:t>Seijts</a:t>
            </a:r>
            <a:r>
              <a:rPr lang="en-US" sz="3400" dirty="0">
                <a:effectLst/>
                <a:latin typeface="Times New Roman" panose="02020603050405020304" pitchFamily="18" charset="0"/>
                <a:ea typeface="Times New Roman" panose="02020603050405020304" pitchFamily="18" charset="0"/>
              </a:rPr>
              <a:t> &amp; </a:t>
            </a:r>
            <a:r>
              <a:rPr lang="en-US" sz="3400" dirty="0" err="1">
                <a:effectLst/>
                <a:latin typeface="Times New Roman" panose="02020603050405020304" pitchFamily="18" charset="0"/>
                <a:ea typeface="Times New Roman" panose="02020603050405020304" pitchFamily="18" charset="0"/>
              </a:rPr>
              <a:t>Gandz</a:t>
            </a:r>
            <a:r>
              <a:rPr lang="en-US" sz="3400" dirty="0">
                <a:effectLst/>
                <a:latin typeface="Times New Roman" panose="02020603050405020304" pitchFamily="18" charset="0"/>
                <a:ea typeface="Times New Roman" panose="02020603050405020304" pitchFamily="18" charset="0"/>
              </a:rPr>
              <a:t>, 2016) Once the leader is identified, the person who will be mainly affected by the change should be part of the team and their voice should be heard for instance nurses are the ones who are suffering due to short staffing, so they should be a part of a team to make them feel that they are being heard and their ideas are taken in. Along with the leader and Nurses, the project manager, finance manager, </a:t>
            </a:r>
            <a:r>
              <a:rPr lang="en-US" sz="3400" dirty="0">
                <a:latin typeface="Times New Roman" panose="02020603050405020304" pitchFamily="18" charset="0"/>
                <a:ea typeface="Times New Roman" panose="02020603050405020304" pitchFamily="18" charset="0"/>
              </a:rPr>
              <a:t>communication manager, and other stakeholders should be in the change management team. Once the team is identified they can together work on Kotter’s change model. </a:t>
            </a:r>
            <a:r>
              <a:rPr lang="en-US" sz="3400" dirty="0">
                <a:effectLst/>
                <a:latin typeface="Times New Roman" panose="02020603050405020304" pitchFamily="18" charset="0"/>
                <a:ea typeface="Times New Roman" panose="02020603050405020304" pitchFamily="18" charset="0"/>
              </a:rPr>
              <a:t>According to Diana </a:t>
            </a:r>
            <a:r>
              <a:rPr lang="en-US" sz="3400" dirty="0" err="1">
                <a:effectLst/>
                <a:latin typeface="Times New Roman" panose="02020603050405020304" pitchFamily="18" charset="0"/>
                <a:ea typeface="Times New Roman" panose="02020603050405020304" pitchFamily="18" charset="0"/>
              </a:rPr>
              <a:t>Romas</a:t>
            </a:r>
            <a:r>
              <a:rPr lang="en-US" sz="3400" dirty="0">
                <a:effectLst/>
                <a:latin typeface="Times New Roman" panose="02020603050405020304" pitchFamily="18" charset="0"/>
                <a:ea typeface="Times New Roman" panose="02020603050405020304" pitchFamily="18" charset="0"/>
              </a:rPr>
              <a:t>,  Kotter’s change Model will lead to successful change and the model consists of Firstly identifying what needs to be improved, presenting a solid case to the stakeholders, presenting the plan for the change, providing resources and data for evaluation, communication, Monitoring and managing resistance, Dependencies, and Budgeting risks, celebrating success and Reviewing, revising to continuously improve.</a:t>
            </a:r>
          </a:p>
          <a:p>
            <a:pPr marL="0" marR="0" indent="0">
              <a:lnSpc>
                <a:spcPct val="200000"/>
              </a:lnSpc>
              <a:spcBef>
                <a:spcPts val="0"/>
              </a:spcBef>
              <a:spcAft>
                <a:spcPts val="0"/>
              </a:spcAft>
              <a:buNone/>
            </a:pPr>
            <a:r>
              <a:rPr lang="en-US" sz="3400" dirty="0">
                <a:effectLst/>
                <a:latin typeface="Times New Roman" panose="02020603050405020304" pitchFamily="18" charset="0"/>
                <a:ea typeface="Times New Roman" panose="02020603050405020304" pitchFamily="18" charset="0"/>
              </a:rPr>
              <a:t> </a:t>
            </a:r>
          </a:p>
          <a:p>
            <a:endParaRPr lang="en-US" dirty="0"/>
          </a:p>
        </p:txBody>
      </p:sp>
      <p:pic>
        <p:nvPicPr>
          <p:cNvPr id="4" name="Audio 3">
            <a:hlinkClick r:id="" action="ppaction://media"/>
            <a:extLst>
              <a:ext uri="{FF2B5EF4-FFF2-40B4-BE49-F238E27FC236}">
                <a16:creationId xmlns:a16="http://schemas.microsoft.com/office/drawing/2014/main" id="{4F1744B5-B597-FBC3-8AC4-166B49EBDE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04552838"/>
      </p:ext>
    </p:extLst>
  </p:cSld>
  <p:clrMapOvr>
    <a:masterClrMapping/>
  </p:clrMapOvr>
  <mc:AlternateContent xmlns:mc="http://schemas.openxmlformats.org/markup-compatibility/2006">
    <mc:Choice xmlns:p14="http://schemas.microsoft.com/office/powerpoint/2010/main" Requires="p14">
      <p:transition spd="slow" p14:dur="2000" advTm="82372"/>
    </mc:Choice>
    <mc:Fallback>
      <p:transition spd="slow" advTm="82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5312C-E3CA-AEA8-93C1-1E9AE9F12844}"/>
              </a:ext>
            </a:extLst>
          </p:cNvPr>
          <p:cNvSpPr>
            <a:spLocks noGrp="1"/>
          </p:cNvSpPr>
          <p:nvPr>
            <p:ph type="title"/>
          </p:nvPr>
        </p:nvSpPr>
        <p:spPr>
          <a:xfrm>
            <a:off x="540000" y="540000"/>
            <a:ext cx="11101136" cy="875441"/>
          </a:xfrm>
        </p:spPr>
        <p:txBody>
          <a:bodyPr>
            <a:normAutofit/>
          </a:bodyPr>
          <a:lstStyle/>
          <a:p>
            <a:r>
              <a:rPr lang="en-US" sz="2000" dirty="0">
                <a:solidFill>
                  <a:srgbClr val="92D050"/>
                </a:solidFill>
                <a:effectLst/>
                <a:latin typeface="Times New Roman" panose="02020603050405020304" pitchFamily="18" charset="0"/>
                <a:ea typeface="Times New Roman" panose="02020603050405020304" pitchFamily="18" charset="0"/>
              </a:rPr>
              <a:t>A plan for communicating the change </a:t>
            </a:r>
            <a:br>
              <a:rPr lang="en-US" sz="2000" dirty="0">
                <a:solidFill>
                  <a:srgbClr val="92D050"/>
                </a:solidFill>
                <a:effectLst/>
                <a:latin typeface="Times New Roman" panose="02020603050405020304" pitchFamily="18" charset="0"/>
                <a:ea typeface="Times New Roman" panose="02020603050405020304" pitchFamily="18" charset="0"/>
              </a:rPr>
            </a:br>
            <a:endParaRPr lang="en-US" sz="2000" dirty="0">
              <a:solidFill>
                <a:srgbClr val="92D050"/>
              </a:solidFill>
            </a:endParaRPr>
          </a:p>
        </p:txBody>
      </p:sp>
      <p:sp>
        <p:nvSpPr>
          <p:cNvPr id="3" name="Content Placeholder 2">
            <a:extLst>
              <a:ext uri="{FF2B5EF4-FFF2-40B4-BE49-F238E27FC236}">
                <a16:creationId xmlns:a16="http://schemas.microsoft.com/office/drawing/2014/main" id="{850E2418-4101-BD4F-9230-250973B115FA}"/>
              </a:ext>
            </a:extLst>
          </p:cNvPr>
          <p:cNvSpPr>
            <a:spLocks noGrp="1"/>
          </p:cNvSpPr>
          <p:nvPr>
            <p:ph idx="1"/>
          </p:nvPr>
        </p:nvSpPr>
        <p:spPr>
          <a:xfrm>
            <a:off x="477089" y="1415441"/>
            <a:ext cx="11101136" cy="4454872"/>
          </a:xfrm>
        </p:spPr>
        <p:txBody>
          <a:bodyPr>
            <a:noAutofit/>
          </a:bodyPr>
          <a:lstStyle/>
          <a:p>
            <a:pPr marL="0" marR="0" indent="0">
              <a:lnSpc>
                <a:spcPct val="200000"/>
              </a:lnSpc>
              <a:spcBef>
                <a:spcPts val="0"/>
              </a:spcBef>
              <a:spcAft>
                <a:spcPts val="0"/>
              </a:spcAft>
              <a:buNone/>
            </a:pPr>
            <a:r>
              <a:rPr lang="en-US" sz="2000" dirty="0">
                <a:effectLst/>
                <a:latin typeface="Times New Roman" panose="02020603050405020304" pitchFamily="18" charset="0"/>
                <a:ea typeface="Times New Roman" panose="02020603050405020304" pitchFamily="18" charset="0"/>
              </a:rPr>
              <a:t>Communication can be done via emails to assign everyone roles, in-person meetings, forming group me and </a:t>
            </a:r>
            <a:r>
              <a:rPr lang="en-US" sz="2000" dirty="0" err="1">
                <a:effectLst/>
                <a:latin typeface="Times New Roman" panose="02020603050405020304" pitchFamily="18" charset="0"/>
                <a:ea typeface="Times New Roman" panose="02020603050405020304" pitchFamily="18" charset="0"/>
              </a:rPr>
              <a:t>whats</a:t>
            </a:r>
            <a:r>
              <a:rPr lang="en-US" sz="2000" dirty="0">
                <a:effectLst/>
                <a:latin typeface="Times New Roman" panose="02020603050405020304" pitchFamily="18" charset="0"/>
                <a:ea typeface="Times New Roman" panose="02020603050405020304" pitchFamily="18" charset="0"/>
              </a:rPr>
              <a:t>-up can be used for communicating. Once the research is completed doing a pilot study in a particular unit then it can be circulated in the entire hospital. A poster, or platform presentation by the researcher in the seminar and faculty development program can be done to communicate the change. Organizational communication team involvement in the research communication can be beneficial as they can help keep the news about the research at the top in the intranet news list for a longer period of time and with greater prominence. (Pollack et al., 2015)</a:t>
            </a:r>
          </a:p>
          <a:p>
            <a:pPr marL="0" marR="0" indent="0">
              <a:lnSpc>
                <a:spcPct val="200000"/>
              </a:lnSpc>
              <a:spcBef>
                <a:spcPts val="0"/>
              </a:spcBef>
              <a:spcAft>
                <a:spcPts val="0"/>
              </a:spcAft>
              <a:buNone/>
            </a:pPr>
            <a:r>
              <a:rPr lang="en-US" sz="2000" dirty="0">
                <a:effectLst/>
                <a:latin typeface="Times New Roman" panose="02020603050405020304" pitchFamily="18" charset="0"/>
                <a:ea typeface="Times New Roman" panose="02020603050405020304" pitchFamily="18" charset="0"/>
              </a:rPr>
              <a:t> </a:t>
            </a:r>
          </a:p>
          <a:p>
            <a:endParaRPr lang="en-US" sz="2000" dirty="0"/>
          </a:p>
        </p:txBody>
      </p:sp>
      <p:pic>
        <p:nvPicPr>
          <p:cNvPr id="6" name="Audio 5">
            <a:hlinkClick r:id="" action="ppaction://media"/>
            <a:extLst>
              <a:ext uri="{FF2B5EF4-FFF2-40B4-BE49-F238E27FC236}">
                <a16:creationId xmlns:a16="http://schemas.microsoft.com/office/drawing/2014/main" id="{498AA64B-BA61-4E02-8C89-D3C1507FEE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67691406"/>
      </p:ext>
    </p:extLst>
  </p:cSld>
  <p:clrMapOvr>
    <a:masterClrMapping/>
  </p:clrMapOvr>
  <mc:AlternateContent xmlns:mc="http://schemas.openxmlformats.org/markup-compatibility/2006">
    <mc:Choice xmlns:p14="http://schemas.microsoft.com/office/powerpoint/2010/main" Requires="p14">
      <p:transition spd="slow" p14:dur="2000" advTm="64539"/>
    </mc:Choice>
    <mc:Fallback>
      <p:transition spd="slow" advTm="645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72F5F-09AE-850A-9614-9FFF97DA98F5}"/>
              </a:ext>
            </a:extLst>
          </p:cNvPr>
          <p:cNvSpPr>
            <a:spLocks noGrp="1"/>
          </p:cNvSpPr>
          <p:nvPr>
            <p:ph type="title"/>
          </p:nvPr>
        </p:nvSpPr>
        <p:spPr/>
        <p:txBody>
          <a:bodyPr/>
          <a:lstStyle/>
          <a:p>
            <a:r>
              <a:rPr lang="en-US" sz="2400" dirty="0">
                <a:solidFill>
                  <a:srgbClr val="92D050"/>
                </a:solidFill>
                <a:effectLst/>
                <a:latin typeface="Times New Roman" panose="02020603050405020304" pitchFamily="18" charset="0"/>
                <a:ea typeface="Times New Roman" panose="02020603050405020304" pitchFamily="18" charset="0"/>
              </a:rPr>
              <a:t>Risk mitigation plan</a:t>
            </a:r>
            <a:br>
              <a:rPr lang="en-US" sz="1800" dirty="0">
                <a:effectLst/>
                <a:latin typeface="Times New Roman" panose="02020603050405020304" pitchFamily="18" charset="0"/>
                <a:ea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1726FEE1-A2FD-5391-E79F-A4E4A46B10F8}"/>
              </a:ext>
            </a:extLst>
          </p:cNvPr>
          <p:cNvSpPr>
            <a:spLocks noGrp="1"/>
          </p:cNvSpPr>
          <p:nvPr>
            <p:ph idx="1"/>
          </p:nvPr>
        </p:nvSpPr>
        <p:spPr>
          <a:xfrm>
            <a:off x="438411" y="1540701"/>
            <a:ext cx="11202725" cy="4768023"/>
          </a:xfrm>
        </p:spPr>
        <p:txBody>
          <a:bodyPr/>
          <a:lstStyle/>
          <a:p>
            <a:pPr marL="0" indent="0">
              <a:buNone/>
            </a:pPr>
            <a:r>
              <a:rPr lang="en-US" sz="2000" dirty="0">
                <a:effectLst/>
                <a:latin typeface="Times New Roman" panose="02020603050405020304" pitchFamily="18" charset="0"/>
                <a:ea typeface="Times New Roman" panose="02020603050405020304" pitchFamily="18" charset="0"/>
              </a:rPr>
              <a:t>Several strategies can be implemented to eliminate risk occurrence during the change process such as allocating more than needed budget. Doing this will cover any incident that involves high costs. Preparing extra team members on the side in advance in case any team members need to leave due to their personal problems can be another strategy to eliminate risk occurrence. </a:t>
            </a:r>
          </a:p>
          <a:p>
            <a:endParaRPr lang="en-US" dirty="0"/>
          </a:p>
        </p:txBody>
      </p:sp>
      <p:pic>
        <p:nvPicPr>
          <p:cNvPr id="4" name="Audio 3">
            <a:hlinkClick r:id="" action="ppaction://media"/>
            <a:extLst>
              <a:ext uri="{FF2B5EF4-FFF2-40B4-BE49-F238E27FC236}">
                <a16:creationId xmlns:a16="http://schemas.microsoft.com/office/drawing/2014/main" id="{3B1C93A1-1C4C-331F-7A6E-749923546E5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85480487"/>
      </p:ext>
    </p:extLst>
  </p:cSld>
  <p:clrMapOvr>
    <a:masterClrMapping/>
  </p:clrMapOvr>
  <mc:AlternateContent xmlns:mc="http://schemas.openxmlformats.org/markup-compatibility/2006">
    <mc:Choice xmlns:p14="http://schemas.microsoft.com/office/powerpoint/2010/main" Requires="p14">
      <p:transition spd="slow" p14:dur="2000" advTm="34446"/>
    </mc:Choice>
    <mc:Fallback>
      <p:transition spd="slow" advTm="344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GlowVTI">
  <a:themeElements>
    <a:clrScheme name="AnalogousFromLightSeedRightStep">
      <a:dk1>
        <a:srgbClr val="000000"/>
      </a:dk1>
      <a:lt1>
        <a:srgbClr val="FFFFFF"/>
      </a:lt1>
      <a:dk2>
        <a:srgbClr val="313820"/>
      </a:dk2>
      <a:lt2>
        <a:srgbClr val="E2E8E5"/>
      </a:lt2>
      <a:accent1>
        <a:srgbClr val="C894AD"/>
      </a:accent1>
      <a:accent2>
        <a:srgbClr val="BC7C80"/>
      </a:accent2>
      <a:accent3>
        <a:srgbClr val="C29C87"/>
      </a:accent3>
      <a:accent4>
        <a:srgbClr val="B1A375"/>
      </a:accent4>
      <a:accent5>
        <a:srgbClr val="9FA87C"/>
      </a:accent5>
      <a:accent6>
        <a:srgbClr val="89AC71"/>
      </a:accent6>
      <a:hlink>
        <a:srgbClr val="579074"/>
      </a:hlink>
      <a:folHlink>
        <a:srgbClr val="7F7F7F"/>
      </a:folHlink>
    </a:clrScheme>
    <a:fontScheme name="Blur">
      <a:majorFont>
        <a:latin typeface="Bell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wVTI" id="{D5B5AA20-F6D3-43B8-AF6B-ECAF69256418}" vid="{93025AB5-1D44-4CD3-9BC3-729F6E11E0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TotalTime>
  <Words>1331</Words>
  <Application>Microsoft Macintosh PowerPoint</Application>
  <PresentationFormat>Widescreen</PresentationFormat>
  <Paragraphs>34</Paragraphs>
  <Slides>10</Slides>
  <Notes>1</Notes>
  <HiddenSlides>0</HiddenSlides>
  <MMClips>10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Avenir Next LT Pro</vt:lpstr>
      <vt:lpstr>Bell MT</vt:lpstr>
      <vt:lpstr>Calibri</vt:lpstr>
      <vt:lpstr>Times New Roman</vt:lpstr>
      <vt:lpstr>GlowVTI</vt:lpstr>
      <vt:lpstr>Interprofessional organizational and System leadership   NRSE-6053C   Professor: Jane E O’Rourke   Walden university   Ritu Adhikari    Date: 8/8/2023 </vt:lpstr>
      <vt:lpstr>Issue/ Proposed change </vt:lpstr>
      <vt:lpstr>Description of the change  </vt:lpstr>
      <vt:lpstr>Justification of the change </vt:lpstr>
      <vt:lpstr>Type and scope of the proposed change </vt:lpstr>
      <vt:lpstr>Stakeholders impacted by the change </vt:lpstr>
      <vt:lpstr> Identification of the change management team </vt:lpstr>
      <vt:lpstr>A plan for communicating the change  </vt:lpstr>
      <vt:lpstr>Risk mitigation plan </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Interprofessional organizational and System leadership   NRSE-6053C   Professor: Jane E O’Rourke   Walden university   Ritu Adhikari    Date: 8/8/2023 </dc:title>
  <dc:creator>RITU.ADHIKARI@lc.cuny.edu</dc:creator>
  <cp:lastModifiedBy>RITU.ADHIKARI@lc.cuny.edu</cp:lastModifiedBy>
  <cp:revision>5</cp:revision>
  <dcterms:created xsi:type="dcterms:W3CDTF">2023-08-09T02:08:42Z</dcterms:created>
  <dcterms:modified xsi:type="dcterms:W3CDTF">2023-08-09T03:35:59Z</dcterms:modified>
</cp:coreProperties>
</file>

<file path=docProps/thumbnail.jpeg>
</file>